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56" r:id="rId5"/>
    <p:sldId id="272" r:id="rId6"/>
    <p:sldId id="260" r:id="rId7"/>
    <p:sldId id="259" r:id="rId8"/>
    <p:sldId id="261" r:id="rId9"/>
    <p:sldId id="262" r:id="rId10"/>
    <p:sldId id="263" r:id="rId11"/>
    <p:sldId id="264" r:id="rId12"/>
    <p:sldId id="265" r:id="rId13"/>
    <p:sldId id="266" r:id="rId14"/>
    <p:sldId id="267" r:id="rId15"/>
    <p:sldId id="268" r:id="rId16"/>
    <p:sldId id="269" r:id="rId17"/>
    <p:sldId id="270" r:id="rId18"/>
    <p:sldId id="271" r:id="rId19"/>
  </p:sldIdLst>
  <p:sldSz cx="32918400" cy="21945600"/>
  <p:notesSz cx="6858000" cy="9144000"/>
  <p:defaultTextStyle>
    <a:defPPr>
      <a:defRPr lang="en-US"/>
    </a:defPPr>
    <a:lvl1pPr marL="0" algn="l" defTabSz="2633472" rtl="0" eaLnBrk="1" latinLnBrk="0" hangingPunct="1">
      <a:defRPr sz="5184" kern="1200">
        <a:solidFill>
          <a:schemeClr val="tx1"/>
        </a:solidFill>
        <a:latin typeface="+mn-lt"/>
        <a:ea typeface="+mn-ea"/>
        <a:cs typeface="+mn-cs"/>
      </a:defRPr>
    </a:lvl1pPr>
    <a:lvl2pPr marL="1316736" algn="l" defTabSz="2633472" rtl="0" eaLnBrk="1" latinLnBrk="0" hangingPunct="1">
      <a:defRPr sz="5184" kern="1200">
        <a:solidFill>
          <a:schemeClr val="tx1"/>
        </a:solidFill>
        <a:latin typeface="+mn-lt"/>
        <a:ea typeface="+mn-ea"/>
        <a:cs typeface="+mn-cs"/>
      </a:defRPr>
    </a:lvl2pPr>
    <a:lvl3pPr marL="2633472" algn="l" defTabSz="2633472" rtl="0" eaLnBrk="1" latinLnBrk="0" hangingPunct="1">
      <a:defRPr sz="5184" kern="1200">
        <a:solidFill>
          <a:schemeClr val="tx1"/>
        </a:solidFill>
        <a:latin typeface="+mn-lt"/>
        <a:ea typeface="+mn-ea"/>
        <a:cs typeface="+mn-cs"/>
      </a:defRPr>
    </a:lvl3pPr>
    <a:lvl4pPr marL="3950208" algn="l" defTabSz="2633472" rtl="0" eaLnBrk="1" latinLnBrk="0" hangingPunct="1">
      <a:defRPr sz="5184" kern="1200">
        <a:solidFill>
          <a:schemeClr val="tx1"/>
        </a:solidFill>
        <a:latin typeface="+mn-lt"/>
        <a:ea typeface="+mn-ea"/>
        <a:cs typeface="+mn-cs"/>
      </a:defRPr>
    </a:lvl4pPr>
    <a:lvl5pPr marL="5266944" algn="l" defTabSz="2633472" rtl="0" eaLnBrk="1" latinLnBrk="0" hangingPunct="1">
      <a:defRPr sz="5184" kern="1200">
        <a:solidFill>
          <a:schemeClr val="tx1"/>
        </a:solidFill>
        <a:latin typeface="+mn-lt"/>
        <a:ea typeface="+mn-ea"/>
        <a:cs typeface="+mn-cs"/>
      </a:defRPr>
    </a:lvl5pPr>
    <a:lvl6pPr marL="6583680" algn="l" defTabSz="2633472" rtl="0" eaLnBrk="1" latinLnBrk="0" hangingPunct="1">
      <a:defRPr sz="5184" kern="1200">
        <a:solidFill>
          <a:schemeClr val="tx1"/>
        </a:solidFill>
        <a:latin typeface="+mn-lt"/>
        <a:ea typeface="+mn-ea"/>
        <a:cs typeface="+mn-cs"/>
      </a:defRPr>
    </a:lvl6pPr>
    <a:lvl7pPr marL="7900416" algn="l" defTabSz="2633472" rtl="0" eaLnBrk="1" latinLnBrk="0" hangingPunct="1">
      <a:defRPr sz="5184" kern="1200">
        <a:solidFill>
          <a:schemeClr val="tx1"/>
        </a:solidFill>
        <a:latin typeface="+mn-lt"/>
        <a:ea typeface="+mn-ea"/>
        <a:cs typeface="+mn-cs"/>
      </a:defRPr>
    </a:lvl7pPr>
    <a:lvl8pPr marL="9217152" algn="l" defTabSz="2633472" rtl="0" eaLnBrk="1" latinLnBrk="0" hangingPunct="1">
      <a:defRPr sz="5184" kern="1200">
        <a:solidFill>
          <a:schemeClr val="tx1"/>
        </a:solidFill>
        <a:latin typeface="+mn-lt"/>
        <a:ea typeface="+mn-ea"/>
        <a:cs typeface="+mn-cs"/>
      </a:defRPr>
    </a:lvl8pPr>
    <a:lvl9pPr marL="10533888" algn="l" defTabSz="2633472" rtl="0" eaLnBrk="1" latinLnBrk="0" hangingPunct="1">
      <a:defRPr sz="5184"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20" userDrawn="1">
          <p15:clr>
            <a:srgbClr val="A4A3A4"/>
          </p15:clr>
        </p15:guide>
        <p15:guide id="3" pos="720" userDrawn="1">
          <p15:clr>
            <a:srgbClr val="A4A3A4"/>
          </p15:clr>
        </p15:guide>
        <p15:guide id="4" pos="20016" userDrawn="1">
          <p15:clr>
            <a:srgbClr val="A4A3A4"/>
          </p15:clr>
        </p15:guide>
        <p15:guide id="5" orient="horz" pos="13104" userDrawn="1">
          <p15:clr>
            <a:srgbClr val="A4A3A4"/>
          </p15:clr>
        </p15:guide>
        <p15:guide id="6" pos="5112" userDrawn="1">
          <p15:clr>
            <a:srgbClr val="A4A3A4"/>
          </p15:clr>
        </p15:guide>
        <p15:guide id="7" pos="5688" userDrawn="1">
          <p15:clr>
            <a:srgbClr val="A4A3A4"/>
          </p15:clr>
        </p15:guide>
        <p15:guide id="8" pos="10080" userDrawn="1">
          <p15:clr>
            <a:srgbClr val="A4A3A4"/>
          </p15:clr>
        </p15:guide>
        <p15:guide id="9" pos="10656" userDrawn="1">
          <p15:clr>
            <a:srgbClr val="A4A3A4"/>
          </p15:clr>
        </p15:guide>
        <p15:guide id="10" pos="15048" userDrawn="1">
          <p15:clr>
            <a:srgbClr val="A4A3A4"/>
          </p15:clr>
        </p15:guide>
        <p15:guide id="11" pos="156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7DE0D4-545C-4613-B4D0-0EEA1FF92A17}" v="14793" dt="2020-06-12T02:30:14.944"/>
    <p1510:client id="{51060CEC-3A5F-72FB-EAAC-39F8FB9E3922}" v="39" dt="2020-06-11T04:54:24.517"/>
    <p1510:client id="{D72171C5-E6EB-C67E-146B-DFA641B65E72}" v="1122" dt="2020-06-11T17:50:41.015"/>
    <p1510:client id="{E07EA0E7-DBDC-AA27-A34E-16A8B7ADD112}" v="2698" dt="2020-06-12T02:05:40.4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9" d="100"/>
          <a:sy n="29" d="100"/>
        </p:scale>
        <p:origin x="279" y="81"/>
      </p:cViewPr>
      <p:guideLst>
        <p:guide orient="horz" pos="720"/>
        <p:guide pos="720"/>
        <p:guide pos="20016"/>
        <p:guide orient="horz" pos="13104"/>
        <p:guide pos="5112"/>
        <p:guide pos="5688"/>
        <p:guide pos="10080"/>
        <p:guide pos="10656"/>
        <p:guide pos="15048"/>
        <p:guide pos="156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p>
        </p:txBody>
      </p:sp>
      <p:sp>
        <p:nvSpPr>
          <p:cNvPr id="4" name="Date Placeholder 3"/>
          <p:cNvSpPr>
            <a:spLocks noGrp="1"/>
          </p:cNvSpPr>
          <p:nvPr>
            <p:ph type="dt" sz="half" idx="10"/>
          </p:nvPr>
        </p:nvSpPr>
        <p:spPr/>
        <p:txBody>
          <a:bodyPr/>
          <a:lstStyle/>
          <a:p>
            <a:fld id="{64280EEA-D0D3-8B4B-92D4-DEB51ACFF84E}" type="datetimeFigureOut">
              <a:rPr lang="en-US" smtClean="0"/>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4280EEA-D0D3-8B4B-92D4-DEB51ACFF84E}" type="datetimeFigureOut">
              <a:rPr lang="en-US" smtClean="0"/>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4280EEA-D0D3-8B4B-92D4-DEB51ACFF84E}" type="datetimeFigureOut">
              <a:rPr lang="en-US" smtClean="0"/>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4280EEA-D0D3-8B4B-92D4-DEB51ACFF84E}" type="datetimeFigureOut">
              <a:rPr lang="en-US" smtClean="0"/>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280EEA-D0D3-8B4B-92D4-DEB51ACFF84E}" type="datetimeFigureOut">
              <a:rPr lang="en-US" smtClean="0"/>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4280EEA-D0D3-8B4B-92D4-DEB51ACFF84E}" type="datetimeFigureOut">
              <a:rPr lang="en-US" smtClean="0"/>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4280EEA-D0D3-8B4B-92D4-DEB51ACFF84E}" type="datetimeFigureOut">
              <a:rPr lang="en-US" smtClean="0"/>
              <a:t>6/28/2020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4280EEA-D0D3-8B4B-92D4-DEB51ACFF84E}" type="datetimeFigureOut">
              <a:rPr lang="en-US" smtClean="0"/>
              <a:t>6/28/2020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280EEA-D0D3-8B4B-92D4-DEB51ACFF84E}" type="datetimeFigureOut">
              <a:rPr lang="en-US" smtClean="0"/>
              <a:t>6/28/2020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4280EEA-D0D3-8B4B-92D4-DEB51ACFF84E}" type="datetimeFigureOut">
              <a:rPr lang="en-US" smtClean="0"/>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Drag picture to placeholder or click icon to add</a:t>
            </a:r>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4280EEA-D0D3-8B4B-92D4-DEB51ACFF84E}" type="datetimeFigureOut">
              <a:rPr lang="en-US" smtClean="0"/>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64280EEA-D0D3-8B4B-92D4-DEB51ACFF84E}" type="datetimeFigureOut">
              <a:rPr lang="en-US" smtClean="0"/>
              <a:t>6/28/2020</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D9BB81AB-2AEA-4F43-9A67-F95394B0E480}" type="slidenum">
              <a:rPr lang="en-US" smtClean="0"/>
              <a:t>‹#›</a:t>
            </a:fld>
            <a:endParaRPr lang="en-US"/>
          </a:p>
        </p:txBody>
      </p:sp>
    </p:spTree>
    <p:extLst>
      <p:ext uri="{BB962C8B-B14F-4D97-AF65-F5344CB8AC3E}">
        <p14:creationId xmlns:p14="http://schemas.microsoft.com/office/powerpoint/2010/main" val="682498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13" Type="http://schemas.openxmlformats.org/officeDocument/2006/relationships/image" Target="../media/image12.jpeg"/><Relationship Id="rId18" Type="http://schemas.openxmlformats.org/officeDocument/2006/relationships/image" Target="../media/image17.jpeg"/><Relationship Id="rId3" Type="http://schemas.openxmlformats.org/officeDocument/2006/relationships/image" Target="../media/image2.jpeg"/><Relationship Id="rId21" Type="http://schemas.openxmlformats.org/officeDocument/2006/relationships/image" Target="../media/image20.png"/><Relationship Id="rId7" Type="http://schemas.openxmlformats.org/officeDocument/2006/relationships/image" Target="../media/image6.jpeg"/><Relationship Id="rId12" Type="http://schemas.openxmlformats.org/officeDocument/2006/relationships/image" Target="../media/image11.jpeg"/><Relationship Id="rId17" Type="http://schemas.openxmlformats.org/officeDocument/2006/relationships/image" Target="../media/image16.jpeg"/><Relationship Id="rId2" Type="http://schemas.openxmlformats.org/officeDocument/2006/relationships/image" Target="../media/image1.jpeg"/><Relationship Id="rId16" Type="http://schemas.openxmlformats.org/officeDocument/2006/relationships/image" Target="../media/image15.jpe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0.jpeg"/><Relationship Id="rId24" Type="http://schemas.openxmlformats.org/officeDocument/2006/relationships/image" Target="../media/image23.png"/><Relationship Id="rId5" Type="http://schemas.openxmlformats.org/officeDocument/2006/relationships/image" Target="../media/image4.jpeg"/><Relationship Id="rId15" Type="http://schemas.openxmlformats.org/officeDocument/2006/relationships/image" Target="../media/image14.jpeg"/><Relationship Id="rId23" Type="http://schemas.openxmlformats.org/officeDocument/2006/relationships/image" Target="../media/image22.png"/><Relationship Id="rId10" Type="http://schemas.openxmlformats.org/officeDocument/2006/relationships/image" Target="../media/image9.jpeg"/><Relationship Id="rId19" Type="http://schemas.openxmlformats.org/officeDocument/2006/relationships/image" Target="../media/image18.jpeg"/><Relationship Id="rId4" Type="http://schemas.openxmlformats.org/officeDocument/2006/relationships/image" Target="../media/image3.jpeg"/><Relationship Id="rId9" Type="http://schemas.openxmlformats.org/officeDocument/2006/relationships/image" Target="../media/image8.jpeg"/><Relationship Id="rId14" Type="http://schemas.openxmlformats.org/officeDocument/2006/relationships/image" Target="../media/image13.jpeg"/><Relationship Id="rId22" Type="http://schemas.openxmlformats.org/officeDocument/2006/relationships/image" Target="../media/image21.png"/></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3.jpeg"/><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FCC0920A-CB17-4120-ADA9-56F7E7F1F82A}"/>
              </a:ext>
            </a:extLst>
          </p:cNvPr>
          <p:cNvGrpSpPr>
            <a:grpSpLocks noChangeAspect="1"/>
          </p:cNvGrpSpPr>
          <p:nvPr/>
        </p:nvGrpSpPr>
        <p:grpSpPr>
          <a:xfrm>
            <a:off x="14150191" y="5202928"/>
            <a:ext cx="5967858" cy="7746202"/>
            <a:chOff x="7190694" y="5878172"/>
            <a:chExt cx="6933956" cy="8941242"/>
          </a:xfrm>
        </p:grpSpPr>
        <p:pic>
          <p:nvPicPr>
            <p:cNvPr id="15" name="Picture 14" descr="A screenshot of a cell phone&#10;&#10;Description automatically generated">
              <a:extLst>
                <a:ext uri="{FF2B5EF4-FFF2-40B4-BE49-F238E27FC236}">
                  <a16:creationId xmlns:a16="http://schemas.microsoft.com/office/drawing/2014/main" id="{54FB2835-1569-4C66-BFF2-D67A772839E9}"/>
                </a:ext>
              </a:extLst>
            </p:cNvPr>
            <p:cNvPicPr>
              <a:picLocks noChangeAspect="1"/>
            </p:cNvPicPr>
            <p:nvPr/>
          </p:nvPicPr>
          <p:blipFill>
            <a:blip r:embed="rId2"/>
            <a:stretch>
              <a:fillRect/>
            </a:stretch>
          </p:blipFill>
          <p:spPr>
            <a:xfrm>
              <a:off x="7190694" y="8870472"/>
              <a:ext cx="2286000" cy="2958353"/>
            </a:xfrm>
            <a:prstGeom prst="rect">
              <a:avLst/>
            </a:prstGeom>
            <a:ln w="12700">
              <a:solidFill>
                <a:schemeClr val="tx1"/>
              </a:solidFill>
            </a:ln>
          </p:spPr>
        </p:pic>
        <p:pic>
          <p:nvPicPr>
            <p:cNvPr id="25" name="Picture 24" descr="A close up of food&#10;&#10;Description automatically generated">
              <a:extLst>
                <a:ext uri="{FF2B5EF4-FFF2-40B4-BE49-F238E27FC236}">
                  <a16:creationId xmlns:a16="http://schemas.microsoft.com/office/drawing/2014/main" id="{55745F36-CB96-4882-BC13-6BEA55B3106B}"/>
                </a:ext>
              </a:extLst>
            </p:cNvPr>
            <p:cNvPicPr>
              <a:picLocks noChangeAspect="1"/>
            </p:cNvPicPr>
            <p:nvPr/>
          </p:nvPicPr>
          <p:blipFill>
            <a:blip r:embed="rId3"/>
            <a:stretch>
              <a:fillRect/>
            </a:stretch>
          </p:blipFill>
          <p:spPr>
            <a:xfrm>
              <a:off x="9513816" y="8870843"/>
              <a:ext cx="2286000" cy="2958353"/>
            </a:xfrm>
            <a:prstGeom prst="rect">
              <a:avLst/>
            </a:prstGeom>
            <a:ln w="12700">
              <a:solidFill>
                <a:schemeClr val="tx1"/>
              </a:solidFill>
            </a:ln>
          </p:spPr>
        </p:pic>
        <p:pic>
          <p:nvPicPr>
            <p:cNvPr id="27" name="Picture 26" descr="A close up of a flower&#10;&#10;Description automatically generated">
              <a:extLst>
                <a:ext uri="{FF2B5EF4-FFF2-40B4-BE49-F238E27FC236}">
                  <a16:creationId xmlns:a16="http://schemas.microsoft.com/office/drawing/2014/main" id="{BF04AAC5-95EF-4511-A70D-42769C24727A}"/>
                </a:ext>
              </a:extLst>
            </p:cNvPr>
            <p:cNvPicPr>
              <a:picLocks noChangeAspect="1"/>
            </p:cNvPicPr>
            <p:nvPr/>
          </p:nvPicPr>
          <p:blipFill>
            <a:blip r:embed="rId4"/>
            <a:stretch>
              <a:fillRect/>
            </a:stretch>
          </p:blipFill>
          <p:spPr>
            <a:xfrm>
              <a:off x="11838650" y="8870845"/>
              <a:ext cx="2286000" cy="2958353"/>
            </a:xfrm>
            <a:prstGeom prst="rect">
              <a:avLst/>
            </a:prstGeom>
            <a:ln w="12700">
              <a:solidFill>
                <a:schemeClr val="tx1"/>
              </a:solidFill>
            </a:ln>
          </p:spPr>
        </p:pic>
        <p:pic>
          <p:nvPicPr>
            <p:cNvPr id="32" name="Picture 31" descr="A close up of a flower&#10;&#10;Description automatically generated">
              <a:extLst>
                <a:ext uri="{FF2B5EF4-FFF2-40B4-BE49-F238E27FC236}">
                  <a16:creationId xmlns:a16="http://schemas.microsoft.com/office/drawing/2014/main" id="{9AB06730-C569-45B2-A406-C9EF84E0687E}"/>
                </a:ext>
              </a:extLst>
            </p:cNvPr>
            <p:cNvPicPr>
              <a:picLocks noChangeAspect="1"/>
            </p:cNvPicPr>
            <p:nvPr/>
          </p:nvPicPr>
          <p:blipFill>
            <a:blip r:embed="rId5"/>
            <a:stretch>
              <a:fillRect/>
            </a:stretch>
          </p:blipFill>
          <p:spPr>
            <a:xfrm>
              <a:off x="7198086" y="11861060"/>
              <a:ext cx="2286000" cy="2958354"/>
            </a:xfrm>
            <a:prstGeom prst="rect">
              <a:avLst/>
            </a:prstGeom>
            <a:ln w="12700">
              <a:solidFill>
                <a:schemeClr val="tx1"/>
              </a:solidFill>
            </a:ln>
          </p:spPr>
        </p:pic>
        <p:pic>
          <p:nvPicPr>
            <p:cNvPr id="34" name="Picture 33" descr="A close up of a flower&#10;&#10;Description automatically generated">
              <a:extLst>
                <a:ext uri="{FF2B5EF4-FFF2-40B4-BE49-F238E27FC236}">
                  <a16:creationId xmlns:a16="http://schemas.microsoft.com/office/drawing/2014/main" id="{9A17E061-0D8F-46D8-9FC0-CA0159BE7F6E}"/>
                </a:ext>
              </a:extLst>
            </p:cNvPr>
            <p:cNvPicPr>
              <a:picLocks noChangeAspect="1"/>
            </p:cNvPicPr>
            <p:nvPr/>
          </p:nvPicPr>
          <p:blipFill>
            <a:blip r:embed="rId6"/>
            <a:stretch>
              <a:fillRect/>
            </a:stretch>
          </p:blipFill>
          <p:spPr>
            <a:xfrm>
              <a:off x="9515953" y="11861061"/>
              <a:ext cx="2286000" cy="2958353"/>
            </a:xfrm>
            <a:prstGeom prst="rect">
              <a:avLst/>
            </a:prstGeom>
            <a:ln w="12700">
              <a:solidFill>
                <a:schemeClr val="tx1"/>
              </a:solidFill>
            </a:ln>
          </p:spPr>
        </p:pic>
        <p:pic>
          <p:nvPicPr>
            <p:cNvPr id="36" name="Picture 35" descr="A screenshot of a cell phone&#10;&#10;Description automatically generated">
              <a:extLst>
                <a:ext uri="{FF2B5EF4-FFF2-40B4-BE49-F238E27FC236}">
                  <a16:creationId xmlns:a16="http://schemas.microsoft.com/office/drawing/2014/main" id="{30FB8A91-9D61-4CDE-8C5A-9D3CF0044F50}"/>
                </a:ext>
              </a:extLst>
            </p:cNvPr>
            <p:cNvPicPr>
              <a:picLocks noChangeAspect="1"/>
            </p:cNvPicPr>
            <p:nvPr/>
          </p:nvPicPr>
          <p:blipFill>
            <a:blip r:embed="rId7"/>
            <a:stretch>
              <a:fillRect/>
            </a:stretch>
          </p:blipFill>
          <p:spPr>
            <a:xfrm>
              <a:off x="11834333" y="11860875"/>
              <a:ext cx="2286000" cy="2958354"/>
            </a:xfrm>
            <a:prstGeom prst="rect">
              <a:avLst/>
            </a:prstGeom>
            <a:ln w="12700">
              <a:solidFill>
                <a:schemeClr val="tx1"/>
              </a:solidFill>
            </a:ln>
          </p:spPr>
        </p:pic>
        <p:pic>
          <p:nvPicPr>
            <p:cNvPr id="44" name="Picture 43" descr="A screenshot of a cell phone&#10;&#10;Description automatically generated">
              <a:extLst>
                <a:ext uri="{FF2B5EF4-FFF2-40B4-BE49-F238E27FC236}">
                  <a16:creationId xmlns:a16="http://schemas.microsoft.com/office/drawing/2014/main" id="{DFBCA2BF-CBBA-43F5-A489-DD86658C7850}"/>
                </a:ext>
              </a:extLst>
            </p:cNvPr>
            <p:cNvPicPr>
              <a:picLocks noChangeAspect="1"/>
            </p:cNvPicPr>
            <p:nvPr/>
          </p:nvPicPr>
          <p:blipFill>
            <a:blip r:embed="rId8"/>
            <a:stretch>
              <a:fillRect/>
            </a:stretch>
          </p:blipFill>
          <p:spPr>
            <a:xfrm>
              <a:off x="7195286" y="5881368"/>
              <a:ext cx="2286000" cy="2958353"/>
            </a:xfrm>
            <a:prstGeom prst="rect">
              <a:avLst/>
            </a:prstGeom>
            <a:ln w="12700">
              <a:solidFill>
                <a:schemeClr val="tx1"/>
              </a:solidFill>
            </a:ln>
          </p:spPr>
        </p:pic>
        <p:pic>
          <p:nvPicPr>
            <p:cNvPr id="46" name="Picture 45" descr="A picture containing tree, lettuce, flower&#10;&#10;Description automatically generated">
              <a:extLst>
                <a:ext uri="{FF2B5EF4-FFF2-40B4-BE49-F238E27FC236}">
                  <a16:creationId xmlns:a16="http://schemas.microsoft.com/office/drawing/2014/main" id="{066CFF81-78EE-47B8-98D9-B70977B41B1B}"/>
                </a:ext>
              </a:extLst>
            </p:cNvPr>
            <p:cNvPicPr>
              <a:picLocks noChangeAspect="1"/>
            </p:cNvPicPr>
            <p:nvPr/>
          </p:nvPicPr>
          <p:blipFill>
            <a:blip r:embed="rId9"/>
            <a:stretch>
              <a:fillRect/>
            </a:stretch>
          </p:blipFill>
          <p:spPr>
            <a:xfrm>
              <a:off x="9514785" y="5880969"/>
              <a:ext cx="2286000" cy="2958353"/>
            </a:xfrm>
            <a:prstGeom prst="rect">
              <a:avLst/>
            </a:prstGeom>
            <a:ln w="12700">
              <a:solidFill>
                <a:schemeClr val="tx1"/>
              </a:solidFill>
            </a:ln>
          </p:spPr>
        </p:pic>
        <p:pic>
          <p:nvPicPr>
            <p:cNvPr id="49" name="Picture 48" descr="A picture containing bird&#10;&#10;Description automatically generated">
              <a:extLst>
                <a:ext uri="{FF2B5EF4-FFF2-40B4-BE49-F238E27FC236}">
                  <a16:creationId xmlns:a16="http://schemas.microsoft.com/office/drawing/2014/main" id="{4EA1A2E7-06AA-4BE9-942E-B0FC6091C48D}"/>
                </a:ext>
              </a:extLst>
            </p:cNvPr>
            <p:cNvPicPr>
              <a:picLocks noChangeAspect="1"/>
            </p:cNvPicPr>
            <p:nvPr/>
          </p:nvPicPr>
          <p:blipFill>
            <a:blip r:embed="rId10"/>
            <a:stretch>
              <a:fillRect/>
            </a:stretch>
          </p:blipFill>
          <p:spPr>
            <a:xfrm>
              <a:off x="11834284" y="5878172"/>
              <a:ext cx="2286000" cy="2958353"/>
            </a:xfrm>
            <a:prstGeom prst="rect">
              <a:avLst/>
            </a:prstGeom>
            <a:ln w="12700">
              <a:solidFill>
                <a:schemeClr val="tx1"/>
              </a:solidFill>
            </a:ln>
          </p:spPr>
        </p:pic>
      </p:grpSp>
      <p:grpSp>
        <p:nvGrpSpPr>
          <p:cNvPr id="120" name="Group 119">
            <a:extLst>
              <a:ext uri="{FF2B5EF4-FFF2-40B4-BE49-F238E27FC236}">
                <a16:creationId xmlns:a16="http://schemas.microsoft.com/office/drawing/2014/main" id="{73DF983E-39DB-4756-A9A7-3846D810B3D8}"/>
              </a:ext>
            </a:extLst>
          </p:cNvPr>
          <p:cNvGrpSpPr>
            <a:grpSpLocks noChangeAspect="1"/>
          </p:cNvGrpSpPr>
          <p:nvPr/>
        </p:nvGrpSpPr>
        <p:grpSpPr>
          <a:xfrm>
            <a:off x="14159425" y="13741726"/>
            <a:ext cx="5967073" cy="7685978"/>
            <a:chOff x="7278624" y="12598079"/>
            <a:chExt cx="6784848" cy="8739323"/>
          </a:xfrm>
        </p:grpSpPr>
        <p:pic>
          <p:nvPicPr>
            <p:cNvPr id="55" name="Picture 54" descr="A screenshot of a cell phone&#10;&#10;Description automatically generated">
              <a:extLst>
                <a:ext uri="{FF2B5EF4-FFF2-40B4-BE49-F238E27FC236}">
                  <a16:creationId xmlns:a16="http://schemas.microsoft.com/office/drawing/2014/main" id="{6426F108-8BAF-488C-B4E7-2A03ED29EA8F}"/>
                </a:ext>
              </a:extLst>
            </p:cNvPr>
            <p:cNvPicPr>
              <a:picLocks noChangeAspect="1"/>
            </p:cNvPicPr>
            <p:nvPr/>
          </p:nvPicPr>
          <p:blipFill>
            <a:blip r:embed="rId11"/>
            <a:stretch>
              <a:fillRect/>
            </a:stretch>
          </p:blipFill>
          <p:spPr>
            <a:xfrm>
              <a:off x="7281827" y="12603782"/>
              <a:ext cx="2231136" cy="2887353"/>
            </a:xfrm>
            <a:prstGeom prst="rect">
              <a:avLst/>
            </a:prstGeom>
            <a:ln w="12700">
              <a:solidFill>
                <a:schemeClr val="tx1"/>
              </a:solidFill>
            </a:ln>
          </p:spPr>
        </p:pic>
        <p:pic>
          <p:nvPicPr>
            <p:cNvPr id="57" name="Picture 56" descr="A close up of a flower&#10;&#10;Description automatically generated">
              <a:extLst>
                <a:ext uri="{FF2B5EF4-FFF2-40B4-BE49-F238E27FC236}">
                  <a16:creationId xmlns:a16="http://schemas.microsoft.com/office/drawing/2014/main" id="{248F3B74-83AB-49A4-82CB-D95D496E979D}"/>
                </a:ext>
              </a:extLst>
            </p:cNvPr>
            <p:cNvPicPr>
              <a:picLocks noChangeAspect="1"/>
            </p:cNvPicPr>
            <p:nvPr/>
          </p:nvPicPr>
          <p:blipFill>
            <a:blip r:embed="rId12"/>
            <a:stretch>
              <a:fillRect/>
            </a:stretch>
          </p:blipFill>
          <p:spPr>
            <a:xfrm>
              <a:off x="9554266" y="12598079"/>
              <a:ext cx="2231136" cy="2887353"/>
            </a:xfrm>
            <a:prstGeom prst="rect">
              <a:avLst/>
            </a:prstGeom>
            <a:ln w="12700">
              <a:solidFill>
                <a:schemeClr val="tx1"/>
              </a:solidFill>
            </a:ln>
          </p:spPr>
        </p:pic>
        <p:pic>
          <p:nvPicPr>
            <p:cNvPr id="67" name="Picture 66" descr="A screenshot of a tree&#10;&#10;Description automatically generated">
              <a:extLst>
                <a:ext uri="{FF2B5EF4-FFF2-40B4-BE49-F238E27FC236}">
                  <a16:creationId xmlns:a16="http://schemas.microsoft.com/office/drawing/2014/main" id="{9A343090-2081-4B63-8B64-6E7636201E6F}"/>
                </a:ext>
              </a:extLst>
            </p:cNvPr>
            <p:cNvPicPr>
              <a:picLocks noChangeAspect="1"/>
            </p:cNvPicPr>
            <p:nvPr/>
          </p:nvPicPr>
          <p:blipFill>
            <a:blip r:embed="rId13"/>
            <a:stretch>
              <a:fillRect/>
            </a:stretch>
          </p:blipFill>
          <p:spPr>
            <a:xfrm>
              <a:off x="11832336" y="12603782"/>
              <a:ext cx="2231136" cy="2887353"/>
            </a:xfrm>
            <a:prstGeom prst="rect">
              <a:avLst/>
            </a:prstGeom>
            <a:ln w="12700">
              <a:solidFill>
                <a:schemeClr val="tx1"/>
              </a:solidFill>
            </a:ln>
          </p:spPr>
        </p:pic>
        <p:pic>
          <p:nvPicPr>
            <p:cNvPr id="80" name="Picture 79" descr="A screenshot of a cell phone&#10;&#10;Description automatically generated">
              <a:extLst>
                <a:ext uri="{FF2B5EF4-FFF2-40B4-BE49-F238E27FC236}">
                  <a16:creationId xmlns:a16="http://schemas.microsoft.com/office/drawing/2014/main" id="{E3CE316A-49E7-4154-8DA0-5A7664C6E33E}"/>
                </a:ext>
              </a:extLst>
            </p:cNvPr>
            <p:cNvPicPr>
              <a:picLocks noChangeAspect="1"/>
            </p:cNvPicPr>
            <p:nvPr/>
          </p:nvPicPr>
          <p:blipFill>
            <a:blip r:embed="rId14"/>
            <a:stretch>
              <a:fillRect/>
            </a:stretch>
          </p:blipFill>
          <p:spPr>
            <a:xfrm>
              <a:off x="7283761" y="15528561"/>
              <a:ext cx="2231136" cy="2887353"/>
            </a:xfrm>
            <a:prstGeom prst="rect">
              <a:avLst/>
            </a:prstGeom>
            <a:ln w="12700">
              <a:solidFill>
                <a:schemeClr val="tx1"/>
              </a:solidFill>
            </a:ln>
          </p:spPr>
        </p:pic>
        <p:pic>
          <p:nvPicPr>
            <p:cNvPr id="96" name="Picture 95" descr="A screenshot of a cell phone&#10;&#10;Description automatically generated">
              <a:extLst>
                <a:ext uri="{FF2B5EF4-FFF2-40B4-BE49-F238E27FC236}">
                  <a16:creationId xmlns:a16="http://schemas.microsoft.com/office/drawing/2014/main" id="{8FF3468D-2F7E-44E5-B4E9-C3B6D5C5F51A}"/>
                </a:ext>
              </a:extLst>
            </p:cNvPr>
            <p:cNvPicPr>
              <a:picLocks noChangeAspect="1"/>
            </p:cNvPicPr>
            <p:nvPr/>
          </p:nvPicPr>
          <p:blipFill>
            <a:blip r:embed="rId15"/>
            <a:stretch>
              <a:fillRect/>
            </a:stretch>
          </p:blipFill>
          <p:spPr>
            <a:xfrm>
              <a:off x="9559166" y="15527816"/>
              <a:ext cx="2231136" cy="2887353"/>
            </a:xfrm>
            <a:prstGeom prst="rect">
              <a:avLst/>
            </a:prstGeom>
            <a:ln w="12700">
              <a:solidFill>
                <a:schemeClr val="tx1"/>
              </a:solidFill>
            </a:ln>
          </p:spPr>
        </p:pic>
        <p:pic>
          <p:nvPicPr>
            <p:cNvPr id="98" name="Picture 97" descr="A picture containing screenshot&#10;&#10;Description automatically generated">
              <a:extLst>
                <a:ext uri="{FF2B5EF4-FFF2-40B4-BE49-F238E27FC236}">
                  <a16:creationId xmlns:a16="http://schemas.microsoft.com/office/drawing/2014/main" id="{9FA0F3D7-797D-4348-9967-751AC9A9A815}"/>
                </a:ext>
              </a:extLst>
            </p:cNvPr>
            <p:cNvPicPr>
              <a:picLocks noChangeAspect="1"/>
            </p:cNvPicPr>
            <p:nvPr/>
          </p:nvPicPr>
          <p:blipFill>
            <a:blip r:embed="rId16"/>
            <a:stretch>
              <a:fillRect/>
            </a:stretch>
          </p:blipFill>
          <p:spPr>
            <a:xfrm>
              <a:off x="11829510" y="15527815"/>
              <a:ext cx="2231136" cy="2887353"/>
            </a:xfrm>
            <a:prstGeom prst="rect">
              <a:avLst/>
            </a:prstGeom>
            <a:ln w="12700">
              <a:solidFill>
                <a:schemeClr val="tx1"/>
              </a:solidFill>
            </a:ln>
          </p:spPr>
        </p:pic>
        <p:pic>
          <p:nvPicPr>
            <p:cNvPr id="100" name="Picture 99" descr="A close up of text on a white surface&#10;&#10;Description automatically generated">
              <a:extLst>
                <a:ext uri="{FF2B5EF4-FFF2-40B4-BE49-F238E27FC236}">
                  <a16:creationId xmlns:a16="http://schemas.microsoft.com/office/drawing/2014/main" id="{D1900E14-08E8-4CA0-B0DB-9C3387B05AE2}"/>
                </a:ext>
              </a:extLst>
            </p:cNvPr>
            <p:cNvPicPr>
              <a:picLocks noChangeAspect="1"/>
            </p:cNvPicPr>
            <p:nvPr/>
          </p:nvPicPr>
          <p:blipFill>
            <a:blip r:embed="rId17"/>
            <a:stretch>
              <a:fillRect/>
            </a:stretch>
          </p:blipFill>
          <p:spPr>
            <a:xfrm>
              <a:off x="7278624" y="18450040"/>
              <a:ext cx="2231136" cy="2887353"/>
            </a:xfrm>
            <a:prstGeom prst="rect">
              <a:avLst/>
            </a:prstGeom>
            <a:ln w="12700">
              <a:solidFill>
                <a:schemeClr val="tx1"/>
              </a:solidFill>
            </a:ln>
          </p:spPr>
        </p:pic>
        <p:pic>
          <p:nvPicPr>
            <p:cNvPr id="102" name="Picture 101" descr="A close up of text on a white background&#10;&#10;Description automatically generated">
              <a:extLst>
                <a:ext uri="{FF2B5EF4-FFF2-40B4-BE49-F238E27FC236}">
                  <a16:creationId xmlns:a16="http://schemas.microsoft.com/office/drawing/2014/main" id="{119B4A68-F997-4A30-B9CA-2009DAC9B072}"/>
                </a:ext>
              </a:extLst>
            </p:cNvPr>
            <p:cNvPicPr>
              <a:picLocks noChangeAspect="1"/>
            </p:cNvPicPr>
            <p:nvPr/>
          </p:nvPicPr>
          <p:blipFill>
            <a:blip r:embed="rId18"/>
            <a:stretch>
              <a:fillRect/>
            </a:stretch>
          </p:blipFill>
          <p:spPr>
            <a:xfrm>
              <a:off x="9555480" y="18450040"/>
              <a:ext cx="2231136" cy="2887353"/>
            </a:xfrm>
            <a:prstGeom prst="rect">
              <a:avLst/>
            </a:prstGeom>
            <a:ln w="12700">
              <a:solidFill>
                <a:schemeClr val="tx1"/>
              </a:solidFill>
            </a:ln>
          </p:spPr>
        </p:pic>
        <p:pic>
          <p:nvPicPr>
            <p:cNvPr id="104" name="Picture 103" descr="A screenshot of a cell phone&#10;&#10;Description automatically generated">
              <a:extLst>
                <a:ext uri="{FF2B5EF4-FFF2-40B4-BE49-F238E27FC236}">
                  <a16:creationId xmlns:a16="http://schemas.microsoft.com/office/drawing/2014/main" id="{F2284E23-A4CC-4ECE-8E8A-D3839B2DC415}"/>
                </a:ext>
              </a:extLst>
            </p:cNvPr>
            <p:cNvPicPr>
              <a:picLocks noChangeAspect="1"/>
            </p:cNvPicPr>
            <p:nvPr/>
          </p:nvPicPr>
          <p:blipFill>
            <a:blip r:embed="rId19"/>
            <a:stretch>
              <a:fillRect/>
            </a:stretch>
          </p:blipFill>
          <p:spPr>
            <a:xfrm>
              <a:off x="11832336" y="18450040"/>
              <a:ext cx="2231136" cy="2887362"/>
            </a:xfrm>
            <a:prstGeom prst="rect">
              <a:avLst/>
            </a:prstGeom>
            <a:ln w="12700">
              <a:solidFill>
                <a:schemeClr val="tx1"/>
              </a:solidFill>
            </a:ln>
          </p:spPr>
        </p:pic>
      </p:grpSp>
      <p:sp>
        <p:nvSpPr>
          <p:cNvPr id="4" name="Rectangle 3" descr="Purple Header Bar"/>
          <p:cNvSpPr/>
          <p:nvPr/>
        </p:nvSpPr>
        <p:spPr>
          <a:xfrm>
            <a:off x="0" y="-5298"/>
            <a:ext cx="32902815" cy="38584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143000" y="462349"/>
            <a:ext cx="27980640" cy="2734783"/>
          </a:xfrm>
        </p:spPr>
        <p:txBody>
          <a:bodyPr anchor="b">
            <a:normAutofit fontScale="90000"/>
          </a:bodyPr>
          <a:lstStyle/>
          <a:p>
            <a:pPr algn="l"/>
            <a:r>
              <a:rPr lang="en-US" sz="11500" b="1">
                <a:solidFill>
                  <a:srgbClr val="FFFFFF"/>
                </a:solidFill>
                <a:latin typeface="Encode Sans Normal Black" charset="0"/>
                <a:ea typeface="Encode Sans Normal Black" charset="0"/>
                <a:cs typeface="Encode Sans Normal Black" charset="0"/>
              </a:rPr>
              <a:t>Applying plant biology to the development of science education and communication.</a:t>
            </a:r>
          </a:p>
        </p:txBody>
      </p:sp>
      <p:sp>
        <p:nvSpPr>
          <p:cNvPr id="10" name="TextBox 9"/>
          <p:cNvSpPr txBox="1"/>
          <p:nvPr/>
        </p:nvSpPr>
        <p:spPr>
          <a:xfrm>
            <a:off x="11512821" y="3017389"/>
            <a:ext cx="9892758" cy="1107996"/>
          </a:xfrm>
          <a:prstGeom prst="rect">
            <a:avLst/>
          </a:prstGeom>
          <a:noFill/>
        </p:spPr>
        <p:txBody>
          <a:bodyPr wrap="square" rtlCol="0">
            <a:spAutoFit/>
          </a:bodyPr>
          <a:lstStyle/>
          <a:p>
            <a:pPr algn="ctr"/>
            <a:r>
              <a:rPr lang="en-US" sz="3600">
                <a:solidFill>
                  <a:srgbClr val="FFFFFF"/>
                </a:solidFill>
                <a:latin typeface="Open Sans" charset="0"/>
                <a:ea typeface="Open Sans" charset="0"/>
                <a:cs typeface="Open Sans" charset="0"/>
              </a:rPr>
              <a:t>Sean Allen, Miranda Everett, Dr. Salwa Al-Noori</a:t>
            </a:r>
          </a:p>
          <a:p>
            <a:endParaRPr lang="en-US" sz="3000">
              <a:solidFill>
                <a:srgbClr val="FFFFFF"/>
              </a:solidFill>
              <a:latin typeface="Open Sans" charset="0"/>
              <a:ea typeface="Open Sans" charset="0"/>
              <a:cs typeface="Open Sans" charset="0"/>
            </a:endParaRPr>
          </a:p>
        </p:txBody>
      </p:sp>
      <p:pic>
        <p:nvPicPr>
          <p:cNvPr id="47" name="Picture 46" descr="Gold Boundless Bar" title="Gold Boundless Ba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143000" y="2534613"/>
            <a:ext cx="3877056" cy="950976"/>
          </a:xfrm>
          <a:prstGeom prst="rect">
            <a:avLst/>
          </a:prstGeom>
        </p:spPr>
      </p:pic>
      <p:pic>
        <p:nvPicPr>
          <p:cNvPr id="3" name="Picture 2" descr="White Block W"/>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7795071" y="1043184"/>
            <a:ext cx="3974592" cy="2685979"/>
          </a:xfrm>
          <a:prstGeom prst="rect">
            <a:avLst/>
          </a:prstGeom>
        </p:spPr>
      </p:pic>
      <p:grpSp>
        <p:nvGrpSpPr>
          <p:cNvPr id="65" name="Group 64" descr="Section Header and gold boundless bar">
            <a:extLst>
              <a:ext uri="{FF2B5EF4-FFF2-40B4-BE49-F238E27FC236}">
                <a16:creationId xmlns:a16="http://schemas.microsoft.com/office/drawing/2014/main" id="{4B36E896-F4DF-4704-B6D2-3AF20EBA0088}"/>
              </a:ext>
            </a:extLst>
          </p:cNvPr>
          <p:cNvGrpSpPr/>
          <p:nvPr/>
        </p:nvGrpSpPr>
        <p:grpSpPr>
          <a:xfrm>
            <a:off x="25554708" y="3849349"/>
            <a:ext cx="6972300" cy="767197"/>
            <a:chOff x="8956548" y="11417808"/>
            <a:chExt cx="6972300" cy="767197"/>
          </a:xfrm>
        </p:grpSpPr>
        <p:sp>
          <p:nvSpPr>
            <p:cNvPr id="69" name="TextBox 68" descr="Section Header and gold boundless bar">
              <a:extLst>
                <a:ext uri="{FF2B5EF4-FFF2-40B4-BE49-F238E27FC236}">
                  <a16:creationId xmlns:a16="http://schemas.microsoft.com/office/drawing/2014/main" id="{B1E19FCC-51C0-4073-8DA5-1B488197D1CD}"/>
                </a:ext>
              </a:extLst>
            </p:cNvPr>
            <p:cNvSpPr txBox="1"/>
            <p:nvPr/>
          </p:nvSpPr>
          <p:spPr>
            <a:xfrm>
              <a:off x="8956548" y="11417808"/>
              <a:ext cx="6972300" cy="707886"/>
            </a:xfrm>
            <a:prstGeom prst="rect">
              <a:avLst/>
            </a:prstGeom>
            <a:noFill/>
          </p:spPr>
          <p:txBody>
            <a:bodyPr wrap="square" rtlCol="0">
              <a:spAutoFit/>
            </a:bodyPr>
            <a:lstStyle/>
            <a:p>
              <a:r>
                <a:rPr lang="en-US" sz="4000" b="1">
                  <a:latin typeface="Encode Sans Normal Black" charset="0"/>
                  <a:ea typeface="Encode Sans Normal Black" charset="0"/>
                  <a:cs typeface="Encode Sans Normal Black" charset="0"/>
                </a:rPr>
                <a:t>Reflection</a:t>
              </a:r>
            </a:p>
          </p:txBody>
        </p:sp>
        <p:pic>
          <p:nvPicPr>
            <p:cNvPr id="70" name="Picture 69" descr="Gold boundless bar">
              <a:extLst>
                <a:ext uri="{FF2B5EF4-FFF2-40B4-BE49-F238E27FC236}">
                  <a16:creationId xmlns:a16="http://schemas.microsoft.com/office/drawing/2014/main" id="{487BCFEA-AB1D-446A-956D-EBB8E0548CBF}"/>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9080375" y="12072229"/>
              <a:ext cx="1368552" cy="112776"/>
            </a:xfrm>
            <a:prstGeom prst="rect">
              <a:avLst/>
            </a:prstGeom>
          </p:spPr>
        </p:pic>
      </p:grpSp>
      <p:cxnSp>
        <p:nvCxnSpPr>
          <p:cNvPr id="77" name="Straight Connector 76" descr="Gold rule line divider">
            <a:extLst>
              <a:ext uri="{FF2B5EF4-FFF2-40B4-BE49-F238E27FC236}">
                <a16:creationId xmlns:a16="http://schemas.microsoft.com/office/drawing/2014/main" id="{15A6A48E-B6BD-43DD-ACBC-E095286A4BDB}"/>
              </a:ext>
            </a:extLst>
          </p:cNvPr>
          <p:cNvCxnSpPr/>
          <p:nvPr/>
        </p:nvCxnSpPr>
        <p:spPr>
          <a:xfrm>
            <a:off x="25328197" y="3978267"/>
            <a:ext cx="0" cy="1625862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BEF16988-0DE6-4F9E-8AD6-C37F0770C995}"/>
              </a:ext>
            </a:extLst>
          </p:cNvPr>
          <p:cNvGrpSpPr/>
          <p:nvPr/>
        </p:nvGrpSpPr>
        <p:grpSpPr>
          <a:xfrm>
            <a:off x="55594" y="3837183"/>
            <a:ext cx="6972300" cy="5968940"/>
            <a:chOff x="55594" y="4406532"/>
            <a:chExt cx="6972300" cy="5968940"/>
          </a:xfrm>
        </p:grpSpPr>
        <p:sp>
          <p:nvSpPr>
            <p:cNvPr id="11" name="TextBox 10"/>
            <p:cNvSpPr txBox="1"/>
            <p:nvPr/>
          </p:nvSpPr>
          <p:spPr>
            <a:xfrm>
              <a:off x="318344" y="5543380"/>
              <a:ext cx="6535912" cy="4832092"/>
            </a:xfrm>
            <a:prstGeom prst="rect">
              <a:avLst/>
            </a:prstGeom>
            <a:noFill/>
          </p:spPr>
          <p:txBody>
            <a:bodyPr wrap="square" rtlCol="0">
              <a:spAutoFit/>
            </a:bodyPr>
            <a:lstStyle/>
            <a:p>
              <a:r>
                <a:rPr lang="en-US" sz="2200"/>
                <a:t>The goal of this independent study project is to integrate information learned through the Washington State University Extension Master Gardeners and adapt it to supplement in-lab and in-class learning for Dr. Al-Noori’s B BIO 220 plant unit. This includes plant identification, aspects of plant structure and function, properties of soils, and the impact of various conditions on plant growth. We will engage in the development of activities for students using published research on plant growth and conditions to facilitate learning. Finally, we wish to integrate new information from the master gardening program into the supplemental lab activities to determine the outcomes of incorporating this supplemental information into the lab component. </a:t>
              </a:r>
            </a:p>
          </p:txBody>
        </p:sp>
        <p:grpSp>
          <p:nvGrpSpPr>
            <p:cNvPr id="54" name="Group 53" descr="Section Header and gold boundless bar">
              <a:extLst>
                <a:ext uri="{FF2B5EF4-FFF2-40B4-BE49-F238E27FC236}">
                  <a16:creationId xmlns:a16="http://schemas.microsoft.com/office/drawing/2014/main" id="{9D9CA586-7CEA-4ED4-9D40-BBF3E58A2DAA}"/>
                </a:ext>
              </a:extLst>
            </p:cNvPr>
            <p:cNvGrpSpPr/>
            <p:nvPr/>
          </p:nvGrpSpPr>
          <p:grpSpPr>
            <a:xfrm>
              <a:off x="55594" y="4406532"/>
              <a:ext cx="6972300" cy="827902"/>
              <a:chOff x="8095466" y="11329748"/>
              <a:chExt cx="6972300" cy="827902"/>
            </a:xfrm>
          </p:grpSpPr>
          <p:sp>
            <p:nvSpPr>
              <p:cNvPr id="58" name="TextBox 57" descr="Section Header and gold boundless bar">
                <a:extLst>
                  <a:ext uri="{FF2B5EF4-FFF2-40B4-BE49-F238E27FC236}">
                    <a16:creationId xmlns:a16="http://schemas.microsoft.com/office/drawing/2014/main" id="{0FE13F1B-FFF6-4C54-8422-72C9EBA8DBBC}"/>
                  </a:ext>
                </a:extLst>
              </p:cNvPr>
              <p:cNvSpPr txBox="1"/>
              <p:nvPr/>
            </p:nvSpPr>
            <p:spPr>
              <a:xfrm>
                <a:off x="8095466" y="11329748"/>
                <a:ext cx="6972300" cy="707886"/>
              </a:xfrm>
              <a:prstGeom prst="rect">
                <a:avLst/>
              </a:prstGeom>
              <a:noFill/>
            </p:spPr>
            <p:txBody>
              <a:bodyPr wrap="square" rtlCol="0">
                <a:spAutoFit/>
              </a:bodyPr>
              <a:lstStyle/>
              <a:p>
                <a:r>
                  <a:rPr lang="en-US" sz="4000" b="1">
                    <a:latin typeface="Encode Sans Normal Black" charset="0"/>
                    <a:ea typeface="Encode Sans Normal Black" charset="0"/>
                    <a:cs typeface="Encode Sans Normal Black" charset="0"/>
                  </a:rPr>
                  <a:t>Introduction </a:t>
                </a:r>
              </a:p>
            </p:txBody>
          </p:sp>
          <p:pic>
            <p:nvPicPr>
              <p:cNvPr id="60" name="Picture 59" descr="Gold boundless bar">
                <a:extLst>
                  <a:ext uri="{FF2B5EF4-FFF2-40B4-BE49-F238E27FC236}">
                    <a16:creationId xmlns:a16="http://schemas.microsoft.com/office/drawing/2014/main" id="{7C027032-BB15-4CB9-8DEC-330DBFEB8BB8}"/>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8188671" y="12044874"/>
                <a:ext cx="1399032" cy="112776"/>
              </a:xfrm>
              <a:prstGeom prst="rect">
                <a:avLst/>
              </a:prstGeom>
            </p:spPr>
          </p:pic>
        </p:grpSp>
      </p:grpSp>
      <p:grpSp>
        <p:nvGrpSpPr>
          <p:cNvPr id="37" name="Group 36">
            <a:extLst>
              <a:ext uri="{FF2B5EF4-FFF2-40B4-BE49-F238E27FC236}">
                <a16:creationId xmlns:a16="http://schemas.microsoft.com/office/drawing/2014/main" id="{F295610E-0964-45FF-8496-13DED5A6161F}"/>
              </a:ext>
            </a:extLst>
          </p:cNvPr>
          <p:cNvGrpSpPr/>
          <p:nvPr/>
        </p:nvGrpSpPr>
        <p:grpSpPr>
          <a:xfrm>
            <a:off x="25475009" y="17430852"/>
            <a:ext cx="7082092" cy="4401155"/>
            <a:chOff x="24859870" y="12203940"/>
            <a:chExt cx="7082092" cy="4401155"/>
          </a:xfrm>
        </p:grpSpPr>
        <p:grpSp>
          <p:nvGrpSpPr>
            <p:cNvPr id="12" name="Group 11">
              <a:extLst>
                <a:ext uri="{FF2B5EF4-FFF2-40B4-BE49-F238E27FC236}">
                  <a16:creationId xmlns:a16="http://schemas.microsoft.com/office/drawing/2014/main" id="{CE830765-25DD-4543-A516-A1824199E992}"/>
                </a:ext>
              </a:extLst>
            </p:cNvPr>
            <p:cNvGrpSpPr/>
            <p:nvPr/>
          </p:nvGrpSpPr>
          <p:grpSpPr>
            <a:xfrm>
              <a:off x="24859870" y="12203940"/>
              <a:ext cx="6972300" cy="904357"/>
              <a:chOff x="24780171" y="10692637"/>
              <a:chExt cx="6972300" cy="904357"/>
            </a:xfrm>
          </p:grpSpPr>
          <p:sp>
            <p:nvSpPr>
              <p:cNvPr id="30" name="TextBox 29" descr="Section Header "/>
              <p:cNvSpPr txBox="1"/>
              <p:nvPr/>
            </p:nvSpPr>
            <p:spPr>
              <a:xfrm>
                <a:off x="24780171" y="10692637"/>
                <a:ext cx="6972300" cy="707886"/>
              </a:xfrm>
              <a:prstGeom prst="rect">
                <a:avLst/>
              </a:prstGeom>
              <a:noFill/>
            </p:spPr>
            <p:txBody>
              <a:bodyPr wrap="square" rtlCol="0">
                <a:spAutoFit/>
              </a:bodyPr>
              <a:lstStyle/>
              <a:p>
                <a:r>
                  <a:rPr lang="en-US" sz="4000" b="1">
                    <a:latin typeface="Encode Sans Normal Black" charset="0"/>
                    <a:ea typeface="Encode Sans Normal Black" charset="0"/>
                    <a:cs typeface="Encode Sans Normal Black" charset="0"/>
                  </a:rPr>
                  <a:t>References </a:t>
                </a:r>
              </a:p>
            </p:txBody>
          </p:sp>
          <p:pic>
            <p:nvPicPr>
              <p:cNvPr id="31" name="Picture 30" descr="gold boundless ba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4859870" y="11484218"/>
                <a:ext cx="1399032" cy="112776"/>
              </a:xfrm>
              <a:prstGeom prst="rect">
                <a:avLst/>
              </a:prstGeom>
            </p:spPr>
          </p:pic>
        </p:grpSp>
        <p:sp>
          <p:nvSpPr>
            <p:cNvPr id="85" name="TextBox 84">
              <a:extLst>
                <a:ext uri="{FF2B5EF4-FFF2-40B4-BE49-F238E27FC236}">
                  <a16:creationId xmlns:a16="http://schemas.microsoft.com/office/drawing/2014/main" id="{828A7211-D06B-4518-82EC-6422AE284E05}"/>
                </a:ext>
              </a:extLst>
            </p:cNvPr>
            <p:cNvSpPr txBox="1"/>
            <p:nvPr/>
          </p:nvSpPr>
          <p:spPr>
            <a:xfrm>
              <a:off x="24974234" y="13127220"/>
              <a:ext cx="6967728" cy="3477875"/>
            </a:xfrm>
            <a:prstGeom prst="rect">
              <a:avLst/>
            </a:prstGeom>
            <a:noFill/>
          </p:spPr>
          <p:txBody>
            <a:bodyPr wrap="square" rtlCol="0" anchor="t">
              <a:spAutoFit/>
            </a:bodyPr>
            <a:lstStyle/>
            <a:p>
              <a:pPr marL="342900" indent="-342900">
                <a:buFont typeface="Arial" panose="020B0604020202020204" pitchFamily="34" charset="0"/>
                <a:buChar char="•"/>
              </a:pPr>
              <a:r>
                <a:rPr lang="en-US" sz="2000"/>
                <a:t>Anderson, L. W., &amp; Krathwohl, D. R. (2001). </a:t>
              </a:r>
              <a:r>
                <a:rPr lang="en-US" sz="2000" i="1"/>
                <a:t>A taxonomy for learning, teaching, and assessing: A revision of Bloom's taxonomy of educational objectives</a:t>
              </a:r>
              <a:r>
                <a:rPr lang="en-US" sz="2000"/>
                <a:t>. New York: Longman.</a:t>
              </a:r>
            </a:p>
            <a:p>
              <a:pPr marL="342900" indent="-342900">
                <a:buFont typeface="Arial" panose="020B0604020202020204" pitchFamily="34" charset="0"/>
                <a:buChar char="•"/>
              </a:pPr>
              <a:r>
                <a:rPr lang="en-US" sz="2000">
                  <a:ea typeface="Open Sans" charset="0"/>
                  <a:cs typeface="Calibri"/>
                </a:rPr>
                <a:t>Antonelli, Art, et al. </a:t>
              </a:r>
              <a:r>
                <a:rPr lang="en-US" sz="2000" i="1">
                  <a:ea typeface="Open Sans" charset="0"/>
                  <a:cs typeface="Calibri"/>
                </a:rPr>
                <a:t>Master Gardener Manual</a:t>
              </a:r>
              <a:r>
                <a:rPr lang="en-US" sz="2000">
                  <a:ea typeface="Open Sans" charset="0"/>
                  <a:cs typeface="Calibri"/>
                </a:rPr>
                <a:t>. Washington State University Extension, 2010.</a:t>
              </a:r>
              <a:endParaRPr lang="en-US" sz="2000">
                <a:ea typeface="Open Sans" charset="0"/>
                <a:cs typeface="Open Sans" charset="0"/>
              </a:endParaRPr>
            </a:p>
            <a:p>
              <a:pPr marL="342900" indent="-342900">
                <a:buFont typeface="Arial" panose="020B0604020202020204" pitchFamily="34" charset="0"/>
                <a:buChar char="•"/>
              </a:pPr>
              <a:r>
                <a:rPr lang="en-US" sz="2000">
                  <a:ea typeface="Open Sans" charset="0"/>
                  <a:cs typeface="Open Sans" charset="0"/>
                </a:rPr>
                <a:t>Hershey, D. R. (1992). </a:t>
              </a:r>
              <a:r>
                <a:rPr lang="en-US" sz="2000" i="1">
                  <a:ea typeface="Open Sans" charset="0"/>
                  <a:cs typeface="Open Sans" charset="0"/>
                </a:rPr>
                <a:t>Making Plant Biology Curricula Relevant</a:t>
              </a:r>
              <a:r>
                <a:rPr lang="en-US" sz="2000">
                  <a:ea typeface="Open Sans" charset="0"/>
                  <a:cs typeface="Open Sans" charset="0"/>
                </a:rPr>
                <a:t>. </a:t>
              </a:r>
              <a:r>
                <a:rPr lang="en-US" sz="2000" err="1">
                  <a:ea typeface="Open Sans" charset="0"/>
                  <a:cs typeface="Open Sans" charset="0"/>
                </a:rPr>
                <a:t>BioScience</a:t>
              </a:r>
              <a:r>
                <a:rPr lang="en-US" sz="2000">
                  <a:ea typeface="Open Sans" charset="0"/>
                  <a:cs typeface="Open Sans" charset="0"/>
                </a:rPr>
                <a:t>, 42(3), 188–191. </a:t>
              </a:r>
              <a:r>
                <a:rPr lang="en-US" sz="2000" err="1">
                  <a:ea typeface="Open Sans" charset="0"/>
                  <a:cs typeface="Open Sans" charset="0"/>
                </a:rPr>
                <a:t>doi</a:t>
              </a:r>
              <a:r>
                <a:rPr lang="en-US" sz="2000">
                  <a:ea typeface="Open Sans" charset="0"/>
                  <a:cs typeface="Open Sans" charset="0"/>
                </a:rPr>
                <a:t>: 10.2307/1311824</a:t>
              </a:r>
            </a:p>
            <a:p>
              <a:pPr marL="342900" indent="-342900">
                <a:buFont typeface="Arial" panose="020B0604020202020204" pitchFamily="34" charset="0"/>
                <a:buChar char="•"/>
              </a:pPr>
              <a:r>
                <a:rPr lang="en-US" sz="2000">
                  <a:ea typeface="Open Sans" charset="0"/>
                  <a:cs typeface="Open Sans" charset="0"/>
                </a:rPr>
                <a:t>Uno, G. E. (2009). Botanical literacy: What and how should students learn about plants? American Journal of Botany, 96(10), 1753–1759. </a:t>
              </a:r>
              <a:r>
                <a:rPr lang="en-US" sz="2000" err="1">
                  <a:ea typeface="Open Sans" charset="0"/>
                  <a:cs typeface="Open Sans" charset="0"/>
                </a:rPr>
                <a:t>doi</a:t>
              </a:r>
              <a:r>
                <a:rPr lang="en-US" sz="2000">
                  <a:ea typeface="Open Sans" charset="0"/>
                  <a:cs typeface="Open Sans" charset="0"/>
                </a:rPr>
                <a:t>: 10.3732/ajb.0900025</a:t>
              </a:r>
            </a:p>
            <a:p>
              <a:pPr marL="342900" indent="-342900">
                <a:buFont typeface="Arial" panose="020B0604020202020204" pitchFamily="34" charset="0"/>
                <a:buChar char="•"/>
              </a:pPr>
              <a:endParaRPr lang="en-US" sz="2000">
                <a:ea typeface="Open Sans" charset="0"/>
                <a:cs typeface="Calibri"/>
              </a:endParaRPr>
            </a:p>
          </p:txBody>
        </p:sp>
      </p:grpSp>
      <p:grpSp>
        <p:nvGrpSpPr>
          <p:cNvPr id="87" name="Group 86">
            <a:extLst>
              <a:ext uri="{FF2B5EF4-FFF2-40B4-BE49-F238E27FC236}">
                <a16:creationId xmlns:a16="http://schemas.microsoft.com/office/drawing/2014/main" id="{7FB75596-0C02-4B15-81E0-3A7764CDF3A0}"/>
              </a:ext>
            </a:extLst>
          </p:cNvPr>
          <p:cNvGrpSpPr/>
          <p:nvPr/>
        </p:nvGrpSpPr>
        <p:grpSpPr>
          <a:xfrm>
            <a:off x="20364517" y="3840897"/>
            <a:ext cx="4495131" cy="16395990"/>
            <a:chOff x="16776006" y="4723435"/>
            <a:chExt cx="7064789" cy="16395990"/>
          </a:xfrm>
        </p:grpSpPr>
        <p:grpSp>
          <p:nvGrpSpPr>
            <p:cNvPr id="88" name="Group 87" descr="Section Header and gold boundless bar">
              <a:extLst>
                <a:ext uri="{FF2B5EF4-FFF2-40B4-BE49-F238E27FC236}">
                  <a16:creationId xmlns:a16="http://schemas.microsoft.com/office/drawing/2014/main" id="{7119DBF5-ACE9-493B-93DC-B244FB6A7D91}"/>
                </a:ext>
              </a:extLst>
            </p:cNvPr>
            <p:cNvGrpSpPr/>
            <p:nvPr/>
          </p:nvGrpSpPr>
          <p:grpSpPr>
            <a:xfrm>
              <a:off x="16868495" y="4723435"/>
              <a:ext cx="6972300" cy="736717"/>
              <a:chOff x="8908644" y="11295888"/>
              <a:chExt cx="6972300" cy="736717"/>
            </a:xfrm>
          </p:grpSpPr>
          <p:sp>
            <p:nvSpPr>
              <p:cNvPr id="90" name="TextBox 89" descr="Section Header and gold boundless bar">
                <a:extLst>
                  <a:ext uri="{FF2B5EF4-FFF2-40B4-BE49-F238E27FC236}">
                    <a16:creationId xmlns:a16="http://schemas.microsoft.com/office/drawing/2014/main" id="{7BDF1FE0-F8F1-4830-BF44-8C2EF9614CD4}"/>
                  </a:ext>
                </a:extLst>
              </p:cNvPr>
              <p:cNvSpPr txBox="1"/>
              <p:nvPr/>
            </p:nvSpPr>
            <p:spPr>
              <a:xfrm>
                <a:off x="8908644" y="11295888"/>
                <a:ext cx="6972300" cy="707886"/>
              </a:xfrm>
              <a:prstGeom prst="rect">
                <a:avLst/>
              </a:prstGeom>
              <a:noFill/>
            </p:spPr>
            <p:txBody>
              <a:bodyPr wrap="square" rtlCol="0">
                <a:spAutoFit/>
              </a:bodyPr>
              <a:lstStyle/>
              <a:p>
                <a:r>
                  <a:rPr lang="en-US" sz="4000" b="1">
                    <a:latin typeface="Encode Sans Normal Black" charset="0"/>
                    <a:ea typeface="Encode Sans Normal Black" charset="0"/>
                    <a:cs typeface="Encode Sans Normal Black" charset="0"/>
                  </a:rPr>
                  <a:t>Outcomes</a:t>
                </a:r>
              </a:p>
            </p:txBody>
          </p:sp>
          <p:pic>
            <p:nvPicPr>
              <p:cNvPr id="91" name="Picture 90" descr="Gold boundless bar">
                <a:extLst>
                  <a:ext uri="{FF2B5EF4-FFF2-40B4-BE49-F238E27FC236}">
                    <a16:creationId xmlns:a16="http://schemas.microsoft.com/office/drawing/2014/main" id="{867E6428-71C0-4F4F-A946-2D41F6DB5A95}"/>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9073847" y="11950309"/>
                <a:ext cx="1399033" cy="82296"/>
              </a:xfrm>
              <a:prstGeom prst="rect">
                <a:avLst/>
              </a:prstGeom>
            </p:spPr>
          </p:pic>
        </p:grpSp>
        <p:cxnSp>
          <p:nvCxnSpPr>
            <p:cNvPr id="89" name="Straight Connector 88" descr="Gold rule line divider">
              <a:extLst>
                <a:ext uri="{FF2B5EF4-FFF2-40B4-BE49-F238E27FC236}">
                  <a16:creationId xmlns:a16="http://schemas.microsoft.com/office/drawing/2014/main" id="{C96BACD9-215E-49FA-9807-8B6C48B8FEE9}"/>
                </a:ext>
              </a:extLst>
            </p:cNvPr>
            <p:cNvCxnSpPr/>
            <p:nvPr/>
          </p:nvCxnSpPr>
          <p:spPr>
            <a:xfrm>
              <a:off x="16776006" y="4860805"/>
              <a:ext cx="23952" cy="1625862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2781203B-8ADE-4A5C-AA25-F962375368D1}"/>
              </a:ext>
            </a:extLst>
          </p:cNvPr>
          <p:cNvGrpSpPr/>
          <p:nvPr/>
        </p:nvGrpSpPr>
        <p:grpSpPr>
          <a:xfrm>
            <a:off x="20465232" y="4669797"/>
            <a:ext cx="4666934" cy="4392438"/>
            <a:chOff x="20465232" y="5446175"/>
            <a:chExt cx="4666934" cy="4392438"/>
          </a:xfrm>
        </p:grpSpPr>
        <p:sp>
          <p:nvSpPr>
            <p:cNvPr id="39" name="TextBox 38">
              <a:extLst>
                <a:ext uri="{FF2B5EF4-FFF2-40B4-BE49-F238E27FC236}">
                  <a16:creationId xmlns:a16="http://schemas.microsoft.com/office/drawing/2014/main" id="{E20BF2AA-83E1-426B-8C04-56D835D3CD49}"/>
                </a:ext>
              </a:extLst>
            </p:cNvPr>
            <p:cNvSpPr txBox="1"/>
            <p:nvPr/>
          </p:nvSpPr>
          <p:spPr>
            <a:xfrm>
              <a:off x="20659923" y="6237627"/>
              <a:ext cx="4274410" cy="3600986"/>
            </a:xfrm>
            <a:prstGeom prst="rect">
              <a:avLst/>
            </a:prstGeom>
            <a:noFill/>
          </p:spPr>
          <p:txBody>
            <a:bodyPr wrap="square" rtlCol="0" anchor="t">
              <a:spAutoFit/>
            </a:bodyPr>
            <a:lstStyle/>
            <a:p>
              <a:pPr marL="342900" indent="-228600" defTabSz="914400">
                <a:lnSpc>
                  <a:spcPct val="90000"/>
                </a:lnSpc>
                <a:spcAft>
                  <a:spcPts val="600"/>
                </a:spcAft>
                <a:buFont typeface="Arial" panose="020B0604020202020204" pitchFamily="34" charset="0"/>
                <a:buChar char="•"/>
              </a:pPr>
              <a:r>
                <a:rPr lang="en-US" sz="2000"/>
                <a:t>Through grading student work we identified sections of our supplemental handout that were less effective in communicating the plant science concepts we were looking to convey.</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cs typeface="Calibri"/>
                </a:rPr>
                <a:t>Given the overall rate of student success on supplemental handout questions, we can infer that most students were able to grasp the concepts we introduced.</a:t>
              </a:r>
            </a:p>
            <a:p>
              <a:endParaRPr lang="en-US" sz="2000">
                <a:cs typeface="Calibri"/>
              </a:endParaRPr>
            </a:p>
          </p:txBody>
        </p:sp>
        <p:sp>
          <p:nvSpPr>
            <p:cNvPr id="94" name="TextBox 93">
              <a:extLst>
                <a:ext uri="{FF2B5EF4-FFF2-40B4-BE49-F238E27FC236}">
                  <a16:creationId xmlns:a16="http://schemas.microsoft.com/office/drawing/2014/main" id="{B4210348-D34D-43B6-9A90-63452C0452D6}"/>
                </a:ext>
              </a:extLst>
            </p:cNvPr>
            <p:cNvSpPr txBox="1"/>
            <p:nvPr/>
          </p:nvSpPr>
          <p:spPr>
            <a:xfrm>
              <a:off x="20465232" y="5446175"/>
              <a:ext cx="4666934" cy="600164"/>
            </a:xfrm>
            <a:prstGeom prst="rect">
              <a:avLst/>
            </a:prstGeom>
            <a:noFill/>
          </p:spPr>
          <p:txBody>
            <a:bodyPr wrap="square" rtlCol="0">
              <a:spAutoFit/>
            </a:bodyPr>
            <a:lstStyle/>
            <a:p>
              <a:r>
                <a:rPr lang="en-US" sz="3300">
                  <a:latin typeface="Uni Sans Book"/>
                  <a:ea typeface="Open Sans" charset="0"/>
                  <a:cs typeface="Open Sans" charset="0"/>
                </a:rPr>
                <a:t>Supplemental Handout #1</a:t>
              </a:r>
            </a:p>
          </p:txBody>
        </p:sp>
      </p:grpSp>
      <p:grpSp>
        <p:nvGrpSpPr>
          <p:cNvPr id="59" name="Group 58">
            <a:extLst>
              <a:ext uri="{FF2B5EF4-FFF2-40B4-BE49-F238E27FC236}">
                <a16:creationId xmlns:a16="http://schemas.microsoft.com/office/drawing/2014/main" id="{D844494E-E40C-4CE2-AB6C-CB7EAE1349AF}"/>
              </a:ext>
            </a:extLst>
          </p:cNvPr>
          <p:cNvGrpSpPr/>
          <p:nvPr/>
        </p:nvGrpSpPr>
        <p:grpSpPr>
          <a:xfrm>
            <a:off x="20521161" y="9893692"/>
            <a:ext cx="4700360" cy="4742346"/>
            <a:chOff x="20497710" y="6579686"/>
            <a:chExt cx="4700360" cy="5625099"/>
          </a:xfrm>
        </p:grpSpPr>
        <p:sp>
          <p:nvSpPr>
            <p:cNvPr id="61" name="TextBox 60">
              <a:extLst>
                <a:ext uri="{FF2B5EF4-FFF2-40B4-BE49-F238E27FC236}">
                  <a16:creationId xmlns:a16="http://schemas.microsoft.com/office/drawing/2014/main" id="{3E309F24-E1CA-4D40-84C6-BE601000C145}"/>
                </a:ext>
              </a:extLst>
            </p:cNvPr>
            <p:cNvSpPr txBox="1"/>
            <p:nvPr/>
          </p:nvSpPr>
          <p:spPr>
            <a:xfrm>
              <a:off x="20497710" y="7750969"/>
              <a:ext cx="4320611" cy="4453816"/>
            </a:xfrm>
            <a:prstGeom prst="rect">
              <a:avLst/>
            </a:prstGeom>
            <a:noFill/>
          </p:spPr>
          <p:txBody>
            <a:bodyPr wrap="square" rtlCol="0">
              <a:spAutoFit/>
            </a:bodyPr>
            <a:lstStyle/>
            <a:p>
              <a:pPr marL="342900" indent="-228600" defTabSz="914400">
                <a:lnSpc>
                  <a:spcPct val="90000"/>
                </a:lnSpc>
                <a:spcAft>
                  <a:spcPts val="600"/>
                </a:spcAft>
                <a:buFont typeface="Arial" panose="020B0604020202020204" pitchFamily="34" charset="0"/>
                <a:buChar char="•"/>
              </a:pPr>
              <a:r>
                <a:rPr lang="en-US" sz="2000"/>
                <a:t>10 groups had issues listing what factors were being controlled (59%)</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t>4 groups had issues developing a clear and concise hypothesis (24%)</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t>We found most groups developed unique methodology based on specific examples provided to them from the supplemental handout.</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cs typeface="Calibri"/>
                </a:rPr>
                <a:t>Students were able to interpret data provided to them without over-extrapolation.</a:t>
              </a:r>
            </a:p>
            <a:p>
              <a:pPr marL="342900" indent="-342900">
                <a:buFont typeface="Arial" panose="020B0604020202020204" pitchFamily="34" charset="0"/>
                <a:buChar char="•"/>
              </a:pPr>
              <a:endParaRPr lang="en-US" sz="2000"/>
            </a:p>
          </p:txBody>
        </p:sp>
        <p:sp>
          <p:nvSpPr>
            <p:cNvPr id="62" name="TextBox 61">
              <a:extLst>
                <a:ext uri="{FF2B5EF4-FFF2-40B4-BE49-F238E27FC236}">
                  <a16:creationId xmlns:a16="http://schemas.microsoft.com/office/drawing/2014/main" id="{D417C502-5C87-4A76-9D27-0A9C920209A3}"/>
                </a:ext>
              </a:extLst>
            </p:cNvPr>
            <p:cNvSpPr txBox="1"/>
            <p:nvPr/>
          </p:nvSpPr>
          <p:spPr>
            <a:xfrm>
              <a:off x="20531137" y="6579686"/>
              <a:ext cx="4666933" cy="711879"/>
            </a:xfrm>
            <a:prstGeom prst="rect">
              <a:avLst/>
            </a:prstGeom>
            <a:noFill/>
          </p:spPr>
          <p:txBody>
            <a:bodyPr wrap="square" rtlCol="0">
              <a:spAutoFit/>
            </a:bodyPr>
            <a:lstStyle/>
            <a:p>
              <a:r>
                <a:rPr lang="en-US" sz="3300">
                  <a:latin typeface="Uni Sans Book"/>
                  <a:ea typeface="Open Sans" charset="0"/>
                  <a:cs typeface="Open Sans" charset="0"/>
                </a:rPr>
                <a:t>Supplemental Handout #2</a:t>
              </a:r>
            </a:p>
          </p:txBody>
        </p:sp>
      </p:grpSp>
      <p:grpSp>
        <p:nvGrpSpPr>
          <p:cNvPr id="123" name="Group 122">
            <a:extLst>
              <a:ext uri="{FF2B5EF4-FFF2-40B4-BE49-F238E27FC236}">
                <a16:creationId xmlns:a16="http://schemas.microsoft.com/office/drawing/2014/main" id="{639E605D-8D02-4844-A66A-203B891C20C1}"/>
              </a:ext>
            </a:extLst>
          </p:cNvPr>
          <p:cNvGrpSpPr/>
          <p:nvPr/>
        </p:nvGrpSpPr>
        <p:grpSpPr>
          <a:xfrm>
            <a:off x="7311833" y="3859828"/>
            <a:ext cx="6278447" cy="16392299"/>
            <a:chOff x="14100130" y="4364649"/>
            <a:chExt cx="6340200" cy="16392299"/>
          </a:xfrm>
        </p:grpSpPr>
        <p:grpSp>
          <p:nvGrpSpPr>
            <p:cNvPr id="24" name="Group 23">
              <a:extLst>
                <a:ext uri="{FF2B5EF4-FFF2-40B4-BE49-F238E27FC236}">
                  <a16:creationId xmlns:a16="http://schemas.microsoft.com/office/drawing/2014/main" id="{7C2AEF4E-886D-4826-A2BB-9B9C091FFB58}"/>
                </a:ext>
              </a:extLst>
            </p:cNvPr>
            <p:cNvGrpSpPr/>
            <p:nvPr/>
          </p:nvGrpSpPr>
          <p:grpSpPr>
            <a:xfrm>
              <a:off x="14100130" y="4364649"/>
              <a:ext cx="5608036" cy="16392299"/>
              <a:chOff x="16784718" y="4691807"/>
              <a:chExt cx="5608036" cy="16392299"/>
            </a:xfrm>
          </p:grpSpPr>
          <p:grpSp>
            <p:nvGrpSpPr>
              <p:cNvPr id="71" name="Group 70" descr="Section Header and gold boundless bar">
                <a:extLst>
                  <a:ext uri="{FF2B5EF4-FFF2-40B4-BE49-F238E27FC236}">
                    <a16:creationId xmlns:a16="http://schemas.microsoft.com/office/drawing/2014/main" id="{F1511445-746E-4234-AAD5-CAFD72D61766}"/>
                  </a:ext>
                </a:extLst>
              </p:cNvPr>
              <p:cNvGrpSpPr/>
              <p:nvPr/>
            </p:nvGrpSpPr>
            <p:grpSpPr>
              <a:xfrm>
                <a:off x="16789186" y="4691807"/>
                <a:ext cx="5603568" cy="776596"/>
                <a:chOff x="8829335" y="11264260"/>
                <a:chExt cx="5603568" cy="776596"/>
              </a:xfrm>
            </p:grpSpPr>
            <p:sp>
              <p:nvSpPr>
                <p:cNvPr id="72" name="TextBox 71" descr="Section Header and gold boundless bar">
                  <a:extLst>
                    <a:ext uri="{FF2B5EF4-FFF2-40B4-BE49-F238E27FC236}">
                      <a16:creationId xmlns:a16="http://schemas.microsoft.com/office/drawing/2014/main" id="{D49A41D0-23B2-4FA3-8486-135730532638}"/>
                    </a:ext>
                  </a:extLst>
                </p:cNvPr>
                <p:cNvSpPr txBox="1"/>
                <p:nvPr/>
              </p:nvSpPr>
              <p:spPr>
                <a:xfrm>
                  <a:off x="8829335" y="11264260"/>
                  <a:ext cx="5603568" cy="707886"/>
                </a:xfrm>
                <a:prstGeom prst="rect">
                  <a:avLst/>
                </a:prstGeom>
                <a:noFill/>
              </p:spPr>
              <p:txBody>
                <a:bodyPr wrap="square" rtlCol="0">
                  <a:spAutoFit/>
                </a:bodyPr>
                <a:lstStyle/>
                <a:p>
                  <a:r>
                    <a:rPr lang="en-US" sz="4000" b="1">
                      <a:latin typeface="Encode Sans Normal Black" charset="0"/>
                      <a:ea typeface="Encode Sans Normal Black" charset="0"/>
                      <a:cs typeface="Encode Sans Normal Black" charset="0"/>
                    </a:rPr>
                    <a:t>Creative Process</a:t>
                  </a:r>
                </a:p>
              </p:txBody>
            </p:sp>
            <p:pic>
              <p:nvPicPr>
                <p:cNvPr id="73" name="Picture 72" descr="Gold boundless bar">
                  <a:extLst>
                    <a:ext uri="{FF2B5EF4-FFF2-40B4-BE49-F238E27FC236}">
                      <a16:creationId xmlns:a16="http://schemas.microsoft.com/office/drawing/2014/main" id="{4608B598-6D14-4480-8972-6BDF2DFF8A5F}"/>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flipV="1">
                  <a:off x="8973695" y="11954492"/>
                  <a:ext cx="1368552" cy="86364"/>
                </a:xfrm>
                <a:prstGeom prst="rect">
                  <a:avLst/>
                </a:prstGeom>
              </p:spPr>
            </p:pic>
          </p:grpSp>
          <p:cxnSp>
            <p:nvCxnSpPr>
              <p:cNvPr id="51" name="Straight Connector 50" descr="Gold rule line divider"/>
              <p:cNvCxnSpPr/>
              <p:nvPr/>
            </p:nvCxnSpPr>
            <p:spPr>
              <a:xfrm>
                <a:off x="16784718" y="4825486"/>
                <a:ext cx="15240" cy="1625862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22" name="Group 121">
              <a:extLst>
                <a:ext uri="{FF2B5EF4-FFF2-40B4-BE49-F238E27FC236}">
                  <a16:creationId xmlns:a16="http://schemas.microsoft.com/office/drawing/2014/main" id="{6C8182EA-0142-48D0-994A-2371662435D6}"/>
                </a:ext>
              </a:extLst>
            </p:cNvPr>
            <p:cNvGrpSpPr/>
            <p:nvPr/>
          </p:nvGrpSpPr>
          <p:grpSpPr>
            <a:xfrm>
              <a:off x="14301374" y="11223446"/>
              <a:ext cx="6138956" cy="6097578"/>
              <a:chOff x="14301374" y="11223446"/>
              <a:chExt cx="6138956" cy="6097578"/>
            </a:xfrm>
          </p:grpSpPr>
          <p:sp>
            <p:nvSpPr>
              <p:cNvPr id="79" name="TextBox 78">
                <a:extLst>
                  <a:ext uri="{FF2B5EF4-FFF2-40B4-BE49-F238E27FC236}">
                    <a16:creationId xmlns:a16="http://schemas.microsoft.com/office/drawing/2014/main" id="{CCE93A2F-4EAF-491B-93D0-C59E15BD9FDA}"/>
                  </a:ext>
                </a:extLst>
              </p:cNvPr>
              <p:cNvSpPr txBox="1"/>
              <p:nvPr/>
            </p:nvSpPr>
            <p:spPr>
              <a:xfrm>
                <a:off x="14378774" y="11223446"/>
                <a:ext cx="5583495" cy="600164"/>
              </a:xfrm>
              <a:prstGeom prst="rect">
                <a:avLst/>
              </a:prstGeom>
              <a:noFill/>
            </p:spPr>
            <p:txBody>
              <a:bodyPr wrap="square" rtlCol="0">
                <a:spAutoFit/>
              </a:bodyPr>
              <a:lstStyle/>
              <a:p>
                <a:r>
                  <a:rPr lang="en-US" sz="3300">
                    <a:latin typeface="Uni Sans Book"/>
                    <a:ea typeface="Open Sans" charset="0"/>
                    <a:cs typeface="Open Sans" charset="0"/>
                  </a:rPr>
                  <a:t>Supplement development</a:t>
                </a:r>
              </a:p>
            </p:txBody>
          </p:sp>
          <p:sp>
            <p:nvSpPr>
              <p:cNvPr id="29" name="TextBox 28">
                <a:extLst>
                  <a:ext uri="{FF2B5EF4-FFF2-40B4-BE49-F238E27FC236}">
                    <a16:creationId xmlns:a16="http://schemas.microsoft.com/office/drawing/2014/main" id="{52C93007-6E22-48AE-9FAB-4A48F7B3AF21}"/>
                  </a:ext>
                </a:extLst>
              </p:cNvPr>
              <p:cNvSpPr txBox="1"/>
              <p:nvPr/>
            </p:nvSpPr>
            <p:spPr>
              <a:xfrm>
                <a:off x="14301374" y="11936650"/>
                <a:ext cx="3610668" cy="3477875"/>
              </a:xfrm>
              <a:prstGeom prst="rect">
                <a:avLst/>
              </a:prstGeom>
              <a:noFill/>
            </p:spPr>
            <p:txBody>
              <a:bodyPr wrap="square" rtlCol="0" anchor="t">
                <a:spAutoFit/>
              </a:bodyPr>
              <a:lstStyle/>
              <a:p>
                <a:pPr marL="342900" indent="-342900">
                  <a:buFont typeface="Arial" panose="020B0604020202020204" pitchFamily="34" charset="0"/>
                  <a:buChar char="•"/>
                </a:pPr>
                <a:r>
                  <a:rPr lang="en-US" sz="2000">
                    <a:ea typeface="+mn-lt"/>
                    <a:cs typeface="+mn-lt"/>
                  </a:rPr>
                  <a:t>The Plant ID key went through several iterations of development. Initially the identifiers were listed, then adapted to a flowchart. We found the simplicity of the flowchart did not represent a conceptual challenge for students and developed a table instead.</a:t>
                </a:r>
                <a:endParaRPr lang="en-US" sz="2000"/>
              </a:p>
            </p:txBody>
          </p:sp>
          <p:grpSp>
            <p:nvGrpSpPr>
              <p:cNvPr id="38" name="Group 37">
                <a:extLst>
                  <a:ext uri="{FF2B5EF4-FFF2-40B4-BE49-F238E27FC236}">
                    <a16:creationId xmlns:a16="http://schemas.microsoft.com/office/drawing/2014/main" id="{2B406FED-6A43-4803-8FCA-7671A7EE1559}"/>
                  </a:ext>
                </a:extLst>
              </p:cNvPr>
              <p:cNvGrpSpPr/>
              <p:nvPr/>
            </p:nvGrpSpPr>
            <p:grpSpPr>
              <a:xfrm>
                <a:off x="14383187" y="11848217"/>
                <a:ext cx="6057143" cy="5472807"/>
                <a:chOff x="14398190" y="11690525"/>
                <a:chExt cx="6057143" cy="5472807"/>
              </a:xfrm>
            </p:grpSpPr>
            <p:sp>
              <p:nvSpPr>
                <p:cNvPr id="64" name="TextBox 63">
                  <a:extLst>
                    <a:ext uri="{FF2B5EF4-FFF2-40B4-BE49-F238E27FC236}">
                      <a16:creationId xmlns:a16="http://schemas.microsoft.com/office/drawing/2014/main" id="{CA20170B-4162-403E-BEDA-71B706ACBDC0}"/>
                    </a:ext>
                  </a:extLst>
                </p:cNvPr>
                <p:cNvSpPr txBox="1"/>
                <p:nvPr/>
              </p:nvSpPr>
              <p:spPr>
                <a:xfrm>
                  <a:off x="14398190" y="15532116"/>
                  <a:ext cx="4926082" cy="1631216"/>
                </a:xfrm>
                <a:prstGeom prst="rect">
                  <a:avLst/>
                </a:prstGeom>
                <a:noFill/>
              </p:spPr>
              <p:txBody>
                <a:bodyPr wrap="square" rtlCol="0" anchor="t">
                  <a:spAutoFit/>
                </a:bodyPr>
                <a:lstStyle/>
                <a:p>
                  <a:pPr marL="342900" indent="-342900">
                    <a:buFont typeface="Arial" panose="020B0604020202020204" pitchFamily="34" charset="0"/>
                    <a:buChar char="•"/>
                  </a:pPr>
                  <a:r>
                    <a:rPr lang="en-US" sz="2000">
                      <a:ea typeface="+mn-lt"/>
                      <a:cs typeface="+mn-lt"/>
                    </a:rPr>
                    <a:t>Data/results from agricultural studies and fundamentals of developing a scientific experiment were integrated to expand students conceptual understanding of experimental design. </a:t>
                  </a:r>
                  <a:endParaRPr lang="en-US" sz="2000">
                    <a:cs typeface="Calibri"/>
                  </a:endParaRPr>
                </a:p>
              </p:txBody>
            </p:sp>
            <p:pic>
              <p:nvPicPr>
                <p:cNvPr id="86" name="Picture 85">
                  <a:extLst>
                    <a:ext uri="{FF2B5EF4-FFF2-40B4-BE49-F238E27FC236}">
                      <a16:creationId xmlns:a16="http://schemas.microsoft.com/office/drawing/2014/main" id="{38D8A21B-FE94-4A05-91B5-10503D221262}"/>
                    </a:ext>
                  </a:extLst>
                </p:cNvPr>
                <p:cNvPicPr/>
                <p:nvPr/>
              </p:nvPicPr>
              <p:blipFill>
                <a:blip r:embed="rId23" cstate="print">
                  <a:extLst>
                    <a:ext uri="{28A0092B-C50C-407E-A947-70E740481C1C}">
                      <a14:useLocalDpi xmlns:a14="http://schemas.microsoft.com/office/drawing/2010/main" val="0"/>
                    </a:ext>
                  </a:extLst>
                </a:blip>
                <a:stretch>
                  <a:fillRect/>
                </a:stretch>
              </p:blipFill>
              <p:spPr>
                <a:xfrm>
                  <a:off x="17815003" y="11690525"/>
                  <a:ext cx="2640330" cy="3359150"/>
                </a:xfrm>
                <a:prstGeom prst="rect">
                  <a:avLst/>
                </a:prstGeom>
              </p:spPr>
            </p:pic>
          </p:grpSp>
        </p:grpSp>
        <p:grpSp>
          <p:nvGrpSpPr>
            <p:cNvPr id="13" name="Group 12">
              <a:extLst>
                <a:ext uri="{FF2B5EF4-FFF2-40B4-BE49-F238E27FC236}">
                  <a16:creationId xmlns:a16="http://schemas.microsoft.com/office/drawing/2014/main" id="{55E49DEB-904A-406E-8190-EF3DF683CDE4}"/>
                </a:ext>
              </a:extLst>
            </p:cNvPr>
            <p:cNvGrpSpPr/>
            <p:nvPr/>
          </p:nvGrpSpPr>
          <p:grpSpPr>
            <a:xfrm>
              <a:off x="14202727" y="5171529"/>
              <a:ext cx="6018563" cy="5570600"/>
              <a:chOff x="14274597" y="5120347"/>
              <a:chExt cx="6018563" cy="5570600"/>
            </a:xfrm>
          </p:grpSpPr>
          <p:sp>
            <p:nvSpPr>
              <p:cNvPr id="92" name="TextBox 91">
                <a:extLst>
                  <a:ext uri="{FF2B5EF4-FFF2-40B4-BE49-F238E27FC236}">
                    <a16:creationId xmlns:a16="http://schemas.microsoft.com/office/drawing/2014/main" id="{FD866AEF-8722-47AC-8489-9CBF83DBFE56}"/>
                  </a:ext>
                </a:extLst>
              </p:cNvPr>
              <p:cNvSpPr txBox="1"/>
              <p:nvPr/>
            </p:nvSpPr>
            <p:spPr>
              <a:xfrm>
                <a:off x="14303063" y="5597245"/>
                <a:ext cx="5990097" cy="5093702"/>
              </a:xfrm>
              <a:prstGeom prst="rect">
                <a:avLst/>
              </a:prstGeom>
              <a:noFill/>
            </p:spPr>
            <p:txBody>
              <a:bodyPr wrap="square" rtlCol="0" anchor="t">
                <a:spAutoFit/>
              </a:bodyPr>
              <a:lstStyle/>
              <a:p>
                <a:pPr marL="342900" indent="-228600" defTabSz="914400">
                  <a:lnSpc>
                    <a:spcPct val="90000"/>
                  </a:lnSpc>
                  <a:spcAft>
                    <a:spcPts val="600"/>
                  </a:spcAft>
                  <a:buFont typeface="Arial" panose="020B0604020202020204" pitchFamily="34" charset="0"/>
                  <a:buChar char="•"/>
                </a:pPr>
                <a:r>
                  <a:rPr lang="en-US" sz="2000"/>
                  <a:t>Creating a plant identification key to further develop understanding of plant characteristics.</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t>Develop a basic understanding of plant identification keys and their implementation in real-world scenarios.</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t>Reinforcing skills needed to determinations about plant function based on external characteristics.</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t>Discover how different soil varieties and characteristics affect plant growth.</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t>Examining the effects of various environmental conditions on plant growth.</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t>Engaging in experimental design and critical analysis.</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t>Understand the physical signs and symptoms shown in a plant that has undergone the tested conditions.</a:t>
                </a:r>
                <a:endParaRPr lang="en-US" sz="2000">
                  <a:cs typeface="Calibri"/>
                </a:endParaRPr>
              </a:p>
              <a:p>
                <a:pPr marL="342900" indent="-342900">
                  <a:buFont typeface="Arial" panose="020B0604020202020204" pitchFamily="34" charset="0"/>
                  <a:buChar char="•"/>
                </a:pPr>
                <a:endParaRPr lang="en-US" sz="2000">
                  <a:cs typeface="Calibri"/>
                </a:endParaRPr>
              </a:p>
            </p:txBody>
          </p:sp>
          <p:sp>
            <p:nvSpPr>
              <p:cNvPr id="63" name="TextBox 62">
                <a:extLst>
                  <a:ext uri="{FF2B5EF4-FFF2-40B4-BE49-F238E27FC236}">
                    <a16:creationId xmlns:a16="http://schemas.microsoft.com/office/drawing/2014/main" id="{6B56B86E-59A8-4A50-BC72-E818E3586BB6}"/>
                  </a:ext>
                </a:extLst>
              </p:cNvPr>
              <p:cNvSpPr txBox="1"/>
              <p:nvPr/>
            </p:nvSpPr>
            <p:spPr>
              <a:xfrm>
                <a:off x="14274597" y="5120347"/>
                <a:ext cx="5662635" cy="600164"/>
              </a:xfrm>
              <a:prstGeom prst="rect">
                <a:avLst/>
              </a:prstGeom>
              <a:noFill/>
            </p:spPr>
            <p:txBody>
              <a:bodyPr wrap="square" rtlCol="0">
                <a:spAutoFit/>
              </a:bodyPr>
              <a:lstStyle/>
              <a:p>
                <a:r>
                  <a:rPr lang="en-US" sz="3300">
                    <a:latin typeface="Uni Sans Book"/>
                    <a:ea typeface="Open Sans" charset="0"/>
                    <a:cs typeface="Open Sans" charset="0"/>
                  </a:rPr>
                  <a:t>Objectives</a:t>
                </a:r>
              </a:p>
            </p:txBody>
          </p:sp>
        </p:grpSp>
      </p:grpSp>
      <p:sp>
        <p:nvSpPr>
          <p:cNvPr id="68" name="TextBox 67">
            <a:extLst>
              <a:ext uri="{FF2B5EF4-FFF2-40B4-BE49-F238E27FC236}">
                <a16:creationId xmlns:a16="http://schemas.microsoft.com/office/drawing/2014/main" id="{1BA1FDCC-C30C-4581-8772-2FB2653AA818}"/>
              </a:ext>
            </a:extLst>
          </p:cNvPr>
          <p:cNvSpPr txBox="1"/>
          <p:nvPr/>
        </p:nvSpPr>
        <p:spPr>
          <a:xfrm>
            <a:off x="25654477" y="4677845"/>
            <a:ext cx="7206556" cy="600164"/>
          </a:xfrm>
          <a:prstGeom prst="rect">
            <a:avLst/>
          </a:prstGeom>
          <a:noFill/>
        </p:spPr>
        <p:txBody>
          <a:bodyPr wrap="square" rtlCol="0">
            <a:spAutoFit/>
          </a:bodyPr>
          <a:lstStyle/>
          <a:p>
            <a:r>
              <a:rPr lang="en-US" sz="3300">
                <a:latin typeface="Uni Sans Book"/>
                <a:ea typeface="Open Sans" charset="0"/>
                <a:cs typeface="Open Sans" charset="0"/>
              </a:rPr>
              <a:t>Challenges and opportunities for growth </a:t>
            </a:r>
          </a:p>
        </p:txBody>
      </p:sp>
      <p:sp>
        <p:nvSpPr>
          <p:cNvPr id="81" name="TextBox 80">
            <a:extLst>
              <a:ext uri="{FF2B5EF4-FFF2-40B4-BE49-F238E27FC236}">
                <a16:creationId xmlns:a16="http://schemas.microsoft.com/office/drawing/2014/main" id="{273AD088-0F4A-4932-8360-D84F3935FF35}"/>
              </a:ext>
            </a:extLst>
          </p:cNvPr>
          <p:cNvSpPr txBox="1"/>
          <p:nvPr/>
        </p:nvSpPr>
        <p:spPr>
          <a:xfrm>
            <a:off x="25646148" y="9808727"/>
            <a:ext cx="3199690" cy="600164"/>
          </a:xfrm>
          <a:prstGeom prst="rect">
            <a:avLst/>
          </a:prstGeom>
          <a:noFill/>
        </p:spPr>
        <p:txBody>
          <a:bodyPr wrap="square" rtlCol="0">
            <a:spAutoFit/>
          </a:bodyPr>
          <a:lstStyle/>
          <a:p>
            <a:r>
              <a:rPr lang="en-US" sz="3300">
                <a:latin typeface="Uni Sans Book"/>
                <a:ea typeface="Open Sans" charset="0"/>
                <a:cs typeface="Open Sans" charset="0"/>
              </a:rPr>
              <a:t>Our experience</a:t>
            </a:r>
          </a:p>
        </p:txBody>
      </p:sp>
      <p:pic>
        <p:nvPicPr>
          <p:cNvPr id="93" name="Picture 92" descr="A close up of a logo&#10;&#10;Description automatically generated">
            <a:extLst>
              <a:ext uri="{FF2B5EF4-FFF2-40B4-BE49-F238E27FC236}">
                <a16:creationId xmlns:a16="http://schemas.microsoft.com/office/drawing/2014/main" id="{21B1C4DC-9909-47B5-91C3-A771E982F65E}"/>
              </a:ext>
            </a:extLst>
          </p:cNvPr>
          <p:cNvPicPr>
            <a:picLocks noChangeAspect="1"/>
          </p:cNvPicPr>
          <p:nvPr/>
        </p:nvPicPr>
        <p:blipFill rotWithShape="1">
          <a:blip r:embed="rId24"/>
          <a:srcRect l="17215" t="19974" r="13931" b="18855"/>
          <a:stretch/>
        </p:blipFill>
        <p:spPr>
          <a:xfrm>
            <a:off x="25623948" y="5825560"/>
            <a:ext cx="1848559" cy="1642306"/>
          </a:xfrm>
          <a:prstGeom prst="rect">
            <a:avLst/>
          </a:prstGeom>
        </p:spPr>
      </p:pic>
      <p:sp>
        <p:nvSpPr>
          <p:cNvPr id="95" name="TextBox 94">
            <a:extLst>
              <a:ext uri="{FF2B5EF4-FFF2-40B4-BE49-F238E27FC236}">
                <a16:creationId xmlns:a16="http://schemas.microsoft.com/office/drawing/2014/main" id="{D3897B1A-8F2D-4FD7-8775-F012A90D530C}"/>
              </a:ext>
            </a:extLst>
          </p:cNvPr>
          <p:cNvSpPr txBox="1"/>
          <p:nvPr/>
        </p:nvSpPr>
        <p:spPr>
          <a:xfrm>
            <a:off x="27595838" y="5704248"/>
            <a:ext cx="5429822" cy="1477328"/>
          </a:xfrm>
          <a:prstGeom prst="rect">
            <a:avLst/>
          </a:prstGeom>
          <a:noFill/>
        </p:spPr>
        <p:txBody>
          <a:bodyPr wrap="square" rtlCol="0" anchor="t">
            <a:spAutoFit/>
          </a:bodyPr>
          <a:lstStyle/>
          <a:p>
            <a:pPr marL="342900" indent="-342900">
              <a:buFont typeface="Arial" panose="020B0604020202020204" pitchFamily="34" charset="0"/>
              <a:buChar char="•"/>
            </a:pPr>
            <a:r>
              <a:rPr lang="en-US" sz="1800"/>
              <a:t>Adaptation of the supplements to zoom was a complicated. We had to provide the same challenges, faced in lab without a lab. Resulting in limited hands-on learning opportunities to reinforce supplement content</a:t>
            </a:r>
          </a:p>
        </p:txBody>
      </p:sp>
      <p:sp>
        <p:nvSpPr>
          <p:cNvPr id="204" name="TextBox 203">
            <a:extLst>
              <a:ext uri="{FF2B5EF4-FFF2-40B4-BE49-F238E27FC236}">
                <a16:creationId xmlns:a16="http://schemas.microsoft.com/office/drawing/2014/main" id="{F45B2A48-0FE9-482A-B57A-0B8EC568A55F}"/>
              </a:ext>
            </a:extLst>
          </p:cNvPr>
          <p:cNvSpPr txBox="1"/>
          <p:nvPr/>
        </p:nvSpPr>
        <p:spPr>
          <a:xfrm>
            <a:off x="25648920" y="10453125"/>
            <a:ext cx="6522720" cy="74174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914400">
              <a:lnSpc>
                <a:spcPct val="90000"/>
              </a:lnSpc>
              <a:spcAft>
                <a:spcPts val="600"/>
              </a:spcAft>
            </a:pPr>
            <a:r>
              <a:rPr lang="en-US" sz="2000"/>
              <a:t>The detailed process of lab material formation and creation</a:t>
            </a:r>
          </a:p>
          <a:p>
            <a:pPr marL="400050" indent="-342900" defTabSz="914400">
              <a:lnSpc>
                <a:spcPct val="90000"/>
              </a:lnSpc>
              <a:spcAft>
                <a:spcPts val="600"/>
              </a:spcAft>
              <a:buFont typeface="Arial" panose="020B0604020202020204" pitchFamily="34" charset="0"/>
              <a:buChar char="•"/>
            </a:pPr>
            <a:r>
              <a:rPr lang="en-US" sz="2000"/>
              <a:t>Formation of learning objectives.</a:t>
            </a:r>
          </a:p>
          <a:p>
            <a:pPr marL="400050" indent="-342900" defTabSz="914400">
              <a:lnSpc>
                <a:spcPct val="90000"/>
              </a:lnSpc>
              <a:spcAft>
                <a:spcPts val="600"/>
              </a:spcAft>
              <a:buFont typeface="Arial" panose="020B0604020202020204" pitchFamily="34" charset="0"/>
              <a:buChar char="•"/>
            </a:pPr>
            <a:r>
              <a:rPr lang="en-US" sz="2000"/>
              <a:t>Developed a deeper understanding of introductory plant biology.</a:t>
            </a:r>
          </a:p>
          <a:p>
            <a:pPr marL="400050" indent="-342900" defTabSz="914400">
              <a:lnSpc>
                <a:spcPct val="90000"/>
              </a:lnSpc>
              <a:spcAft>
                <a:spcPts val="600"/>
              </a:spcAft>
              <a:buFont typeface="Arial" panose="020B0604020202020204" pitchFamily="34" charset="0"/>
              <a:buChar char="•"/>
            </a:pPr>
            <a:r>
              <a:rPr lang="en-US" sz="2000"/>
              <a:t>Utilizing wording, formatting, and presentation to develop methodology which can achieve successful student outcomes.</a:t>
            </a:r>
          </a:p>
          <a:p>
            <a:pPr defTabSz="914400">
              <a:lnSpc>
                <a:spcPct val="90000"/>
              </a:lnSpc>
              <a:spcAft>
                <a:spcPts val="600"/>
              </a:spcAft>
            </a:pPr>
            <a:r>
              <a:rPr lang="en-US" sz="2000"/>
              <a:t>Approaches to engaging students in the presented material</a:t>
            </a:r>
          </a:p>
          <a:p>
            <a:pPr marL="342900" indent="-342900" defTabSz="914400">
              <a:lnSpc>
                <a:spcPct val="90000"/>
              </a:lnSpc>
              <a:spcAft>
                <a:spcPts val="600"/>
              </a:spcAft>
              <a:buFont typeface="Arial" panose="020B0604020202020204" pitchFamily="34" charset="0"/>
              <a:buChar char="•"/>
            </a:pPr>
            <a:r>
              <a:rPr lang="en-US" sz="2000"/>
              <a:t>Reinforced plant biology concepts while educating our peers.</a:t>
            </a:r>
          </a:p>
          <a:p>
            <a:pPr marL="342900" indent="-342900" defTabSz="914400">
              <a:lnSpc>
                <a:spcPct val="90000"/>
              </a:lnSpc>
              <a:spcAft>
                <a:spcPts val="600"/>
              </a:spcAft>
              <a:buFont typeface="Arial" panose="020B0604020202020204" pitchFamily="34" charset="0"/>
              <a:buChar char="•"/>
            </a:pPr>
            <a:r>
              <a:rPr lang="en-US" sz="2000"/>
              <a:t>Gained valuable insight into the discussion and presentation of plant biology from an educational perspective.</a:t>
            </a:r>
          </a:p>
          <a:p>
            <a:pPr marL="342900" indent="-342900" defTabSz="914400">
              <a:lnSpc>
                <a:spcPct val="90000"/>
              </a:lnSpc>
              <a:spcAft>
                <a:spcPts val="600"/>
              </a:spcAft>
              <a:buFont typeface="Arial" panose="020B0604020202020204" pitchFamily="34" charset="0"/>
              <a:buChar char="•"/>
            </a:pPr>
            <a:r>
              <a:rPr lang="en-US" sz="2000"/>
              <a:t>Learned the benefit of student discussion through prompts, questions and observation to promote cooperative learning</a:t>
            </a:r>
          </a:p>
          <a:p>
            <a:pPr defTabSz="914400">
              <a:lnSpc>
                <a:spcPct val="90000"/>
              </a:lnSpc>
              <a:spcAft>
                <a:spcPts val="600"/>
              </a:spcAft>
            </a:pPr>
            <a:r>
              <a:rPr lang="en-US" sz="2000"/>
              <a:t>Overall</a:t>
            </a:r>
          </a:p>
          <a:p>
            <a:pPr marL="342900" indent="-342900" defTabSz="914400">
              <a:lnSpc>
                <a:spcPct val="90000"/>
              </a:lnSpc>
              <a:spcAft>
                <a:spcPts val="600"/>
              </a:spcAft>
              <a:buFont typeface="Arial" panose="020B0604020202020204" pitchFamily="34" charset="0"/>
              <a:buChar char="•"/>
            </a:pPr>
            <a:r>
              <a:rPr lang="en-US" sz="2000"/>
              <a:t>Reinforced the fundamentals of plant biology in both the students as well as in ourselves.</a:t>
            </a:r>
          </a:p>
          <a:p>
            <a:pPr marL="285750" indent="-228600" defTabSz="914400">
              <a:lnSpc>
                <a:spcPct val="90000"/>
              </a:lnSpc>
              <a:spcAft>
                <a:spcPts val="600"/>
              </a:spcAft>
              <a:buFont typeface="Arial" panose="020B0604020202020204" pitchFamily="34" charset="0"/>
              <a:buChar char="•"/>
            </a:pPr>
            <a:r>
              <a:rPr lang="en-US" sz="2000"/>
              <a:t>Explored new content which supplemented introductory biology education.</a:t>
            </a:r>
          </a:p>
          <a:p>
            <a:pPr marL="285750" indent="-228600" defTabSz="914400">
              <a:lnSpc>
                <a:spcPct val="90000"/>
              </a:lnSpc>
              <a:spcAft>
                <a:spcPts val="600"/>
              </a:spcAft>
              <a:buFont typeface="Arial" panose="020B0604020202020204" pitchFamily="34" charset="0"/>
              <a:buChar char="•"/>
            </a:pPr>
            <a:r>
              <a:rPr lang="en-US" sz="2000"/>
              <a:t>Gained valuable insight into educational skills. </a:t>
            </a:r>
          </a:p>
          <a:p>
            <a:endParaRPr lang="en-US" sz="2000">
              <a:cs typeface="Calibri"/>
            </a:endParaRPr>
          </a:p>
        </p:txBody>
      </p:sp>
      <p:grpSp>
        <p:nvGrpSpPr>
          <p:cNvPr id="125" name="Group 124">
            <a:extLst>
              <a:ext uri="{FF2B5EF4-FFF2-40B4-BE49-F238E27FC236}">
                <a16:creationId xmlns:a16="http://schemas.microsoft.com/office/drawing/2014/main" id="{C8BD6A42-0C06-4220-AA25-55FDEAF376F5}"/>
              </a:ext>
            </a:extLst>
          </p:cNvPr>
          <p:cNvGrpSpPr/>
          <p:nvPr/>
        </p:nvGrpSpPr>
        <p:grpSpPr>
          <a:xfrm>
            <a:off x="7578795" y="16996840"/>
            <a:ext cx="5887653" cy="904357"/>
            <a:chOff x="4751233" y="15931656"/>
            <a:chExt cx="5887653" cy="904357"/>
          </a:xfrm>
        </p:grpSpPr>
        <p:sp>
          <p:nvSpPr>
            <p:cNvPr id="126" name="TextBox 125" descr="Section Header and gold boundless bar">
              <a:extLst>
                <a:ext uri="{FF2B5EF4-FFF2-40B4-BE49-F238E27FC236}">
                  <a16:creationId xmlns:a16="http://schemas.microsoft.com/office/drawing/2014/main" id="{9E5AF90D-795B-408F-B343-0C8586A6A8A7}"/>
                </a:ext>
              </a:extLst>
            </p:cNvPr>
            <p:cNvSpPr txBox="1"/>
            <p:nvPr/>
          </p:nvSpPr>
          <p:spPr>
            <a:xfrm>
              <a:off x="4751233" y="15931656"/>
              <a:ext cx="5887653" cy="707886"/>
            </a:xfrm>
            <a:prstGeom prst="rect">
              <a:avLst/>
            </a:prstGeom>
            <a:noFill/>
          </p:spPr>
          <p:txBody>
            <a:bodyPr wrap="square" rtlCol="0">
              <a:spAutoFit/>
            </a:bodyPr>
            <a:lstStyle/>
            <a:p>
              <a:r>
                <a:rPr lang="en-US" sz="4000" b="1">
                  <a:latin typeface="Encode Sans Normal Black" charset="0"/>
                  <a:ea typeface="Encode Sans Normal Black" charset="0"/>
                  <a:cs typeface="Encode Sans Normal Black" charset="0"/>
                </a:rPr>
                <a:t>Implementation</a:t>
              </a:r>
            </a:p>
          </p:txBody>
        </p:sp>
        <p:pic>
          <p:nvPicPr>
            <p:cNvPr id="127" name="Picture 126" descr="Gold boundless bar">
              <a:extLst>
                <a:ext uri="{FF2B5EF4-FFF2-40B4-BE49-F238E27FC236}">
                  <a16:creationId xmlns:a16="http://schemas.microsoft.com/office/drawing/2014/main" id="{82559527-6669-40D6-AE18-6E430AB58CBE}"/>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4844581" y="16723237"/>
              <a:ext cx="1399032" cy="112776"/>
            </a:xfrm>
            <a:prstGeom prst="rect">
              <a:avLst/>
            </a:prstGeom>
          </p:spPr>
        </p:pic>
      </p:grpSp>
      <p:sp>
        <p:nvSpPr>
          <p:cNvPr id="5" name="TextBox 4">
            <a:extLst>
              <a:ext uri="{FF2B5EF4-FFF2-40B4-BE49-F238E27FC236}">
                <a16:creationId xmlns:a16="http://schemas.microsoft.com/office/drawing/2014/main" id="{B9EF1A0E-E28E-4866-B8F8-B8772EFE76F2}"/>
              </a:ext>
            </a:extLst>
          </p:cNvPr>
          <p:cNvSpPr txBox="1"/>
          <p:nvPr/>
        </p:nvSpPr>
        <p:spPr>
          <a:xfrm>
            <a:off x="7574067" y="18056893"/>
            <a:ext cx="5801299" cy="36471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228600" defTabSz="914400">
              <a:lnSpc>
                <a:spcPct val="90000"/>
              </a:lnSpc>
              <a:spcAft>
                <a:spcPts val="600"/>
              </a:spcAft>
              <a:buFont typeface="Arial" panose="020B0604020202020204" pitchFamily="34" charset="0"/>
              <a:buChar char="•"/>
            </a:pPr>
            <a:r>
              <a:rPr lang="en-US" sz="2000"/>
              <a:t>We developed a series of questions and prompts to engage students with supplemental handout material. </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t>Encouraged ongoing dialogue between students and ourselves to create an open and communicative learning environment.</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t>We implemented peer-based learning by utilizing breakout rooms in Zoom conferencing software. </a:t>
            </a:r>
            <a:endParaRPr lang="en-US" sz="2000">
              <a:cs typeface="Calibri"/>
            </a:endParaRPr>
          </a:p>
          <a:p>
            <a:pPr marL="342900" indent="-228600" defTabSz="914400">
              <a:lnSpc>
                <a:spcPct val="90000"/>
              </a:lnSpc>
              <a:spcAft>
                <a:spcPts val="600"/>
              </a:spcAft>
              <a:buFont typeface="Arial" panose="020B0604020202020204" pitchFamily="34" charset="0"/>
              <a:buChar char="•"/>
            </a:pPr>
            <a:r>
              <a:rPr lang="en-US" sz="2000"/>
              <a:t>Discussion of real-world scenarios to the application of experimental methodology in plant biology.</a:t>
            </a:r>
            <a:endParaRPr lang="en-US" sz="2000">
              <a:cs typeface="Calibri"/>
            </a:endParaRPr>
          </a:p>
        </p:txBody>
      </p:sp>
      <p:grpSp>
        <p:nvGrpSpPr>
          <p:cNvPr id="17" name="Group 16">
            <a:extLst>
              <a:ext uri="{FF2B5EF4-FFF2-40B4-BE49-F238E27FC236}">
                <a16:creationId xmlns:a16="http://schemas.microsoft.com/office/drawing/2014/main" id="{27233B44-5349-4330-AC3C-D2F76A015686}"/>
              </a:ext>
            </a:extLst>
          </p:cNvPr>
          <p:cNvGrpSpPr/>
          <p:nvPr/>
        </p:nvGrpSpPr>
        <p:grpSpPr>
          <a:xfrm>
            <a:off x="20651262" y="15599676"/>
            <a:ext cx="4442660" cy="5180232"/>
            <a:chOff x="20651262" y="14398024"/>
            <a:chExt cx="4442660" cy="5180232"/>
          </a:xfrm>
        </p:grpSpPr>
        <p:sp>
          <p:nvSpPr>
            <p:cNvPr id="103" name="TextBox 102">
              <a:extLst>
                <a:ext uri="{FF2B5EF4-FFF2-40B4-BE49-F238E27FC236}">
                  <a16:creationId xmlns:a16="http://schemas.microsoft.com/office/drawing/2014/main" id="{2BE91078-9FE9-4735-9217-01FA4152212A}"/>
                </a:ext>
              </a:extLst>
            </p:cNvPr>
            <p:cNvSpPr txBox="1"/>
            <p:nvPr/>
          </p:nvSpPr>
          <p:spPr>
            <a:xfrm>
              <a:off x="20651262" y="14398024"/>
              <a:ext cx="4387435" cy="1107996"/>
            </a:xfrm>
            <a:prstGeom prst="rect">
              <a:avLst/>
            </a:prstGeom>
            <a:noFill/>
          </p:spPr>
          <p:txBody>
            <a:bodyPr wrap="square" rtlCol="0">
              <a:spAutoFit/>
            </a:bodyPr>
            <a:lstStyle/>
            <a:p>
              <a:r>
                <a:rPr lang="en-US" sz="3300">
                  <a:latin typeface="Uni Sans Book"/>
                  <a:ea typeface="Open Sans" charset="0"/>
                  <a:cs typeface="Open Sans" charset="0"/>
                </a:rPr>
                <a:t>Supplement integration in lab #7</a:t>
              </a:r>
            </a:p>
          </p:txBody>
        </p:sp>
        <p:sp>
          <p:nvSpPr>
            <p:cNvPr id="107" name="TextBox 106">
              <a:extLst>
                <a:ext uri="{FF2B5EF4-FFF2-40B4-BE49-F238E27FC236}">
                  <a16:creationId xmlns:a16="http://schemas.microsoft.com/office/drawing/2014/main" id="{E9A9F7B5-D7EA-45AD-9F59-63B0BF30F44B}"/>
                </a:ext>
              </a:extLst>
            </p:cNvPr>
            <p:cNvSpPr txBox="1"/>
            <p:nvPr/>
          </p:nvSpPr>
          <p:spPr>
            <a:xfrm>
              <a:off x="20773311" y="15484828"/>
              <a:ext cx="4320611" cy="4093428"/>
            </a:xfrm>
            <a:prstGeom prst="rect">
              <a:avLst/>
            </a:prstGeom>
            <a:noFill/>
          </p:spPr>
          <p:txBody>
            <a:bodyPr wrap="square" rtlCol="0">
              <a:spAutoFit/>
            </a:bodyPr>
            <a:lstStyle/>
            <a:p>
              <a:pPr marL="342900" indent="-342900">
                <a:buFont typeface="Arial" panose="020B0604020202020204" pitchFamily="34" charset="0"/>
                <a:buChar char="•"/>
              </a:pPr>
              <a:r>
                <a:rPr lang="en-US" sz="2000"/>
                <a:t>Concepts and materials from supplements were identified in the grading of Lab #7</a:t>
              </a:r>
            </a:p>
            <a:p>
              <a:pPr marL="342900" indent="-342900">
                <a:buFont typeface="Arial" panose="020B0604020202020204" pitchFamily="34" charset="0"/>
                <a:buChar char="•"/>
              </a:pPr>
              <a:r>
                <a:rPr lang="en-US" sz="2000"/>
                <a:t>A small portion of students identified plant structures, specifically axillary buds and leaf type (simple or compound) when looking at plant histology</a:t>
              </a:r>
            </a:p>
            <a:p>
              <a:pPr marL="342900" indent="-342900">
                <a:buFont typeface="Arial" panose="020B0604020202020204" pitchFamily="34" charset="0"/>
                <a:buChar char="•"/>
              </a:pPr>
              <a:r>
                <a:rPr lang="en-US" sz="2000"/>
                <a:t>Many students avoided overextrapolation of their observations which can indicate a metacognitive understanding a student's data/results/observations</a:t>
              </a:r>
            </a:p>
          </p:txBody>
        </p:sp>
      </p:grpSp>
      <p:grpSp>
        <p:nvGrpSpPr>
          <p:cNvPr id="26" name="Group 25">
            <a:extLst>
              <a:ext uri="{FF2B5EF4-FFF2-40B4-BE49-F238E27FC236}">
                <a16:creationId xmlns:a16="http://schemas.microsoft.com/office/drawing/2014/main" id="{F8A074F8-3F12-4897-B07D-D76D53D8E097}"/>
              </a:ext>
            </a:extLst>
          </p:cNvPr>
          <p:cNvGrpSpPr/>
          <p:nvPr/>
        </p:nvGrpSpPr>
        <p:grpSpPr>
          <a:xfrm>
            <a:off x="145291" y="10653712"/>
            <a:ext cx="6876270" cy="10762498"/>
            <a:chOff x="145291" y="9722060"/>
            <a:chExt cx="6876270" cy="10762498"/>
          </a:xfrm>
        </p:grpSpPr>
        <p:grpSp>
          <p:nvGrpSpPr>
            <p:cNvPr id="22" name="Group 21">
              <a:extLst>
                <a:ext uri="{FF2B5EF4-FFF2-40B4-BE49-F238E27FC236}">
                  <a16:creationId xmlns:a16="http://schemas.microsoft.com/office/drawing/2014/main" id="{4AF78822-299A-40D3-88DD-6019EB54C724}"/>
                </a:ext>
              </a:extLst>
            </p:cNvPr>
            <p:cNvGrpSpPr/>
            <p:nvPr/>
          </p:nvGrpSpPr>
          <p:grpSpPr>
            <a:xfrm>
              <a:off x="151886" y="9722060"/>
              <a:ext cx="6869675" cy="10762498"/>
              <a:chOff x="151886" y="9722060"/>
              <a:chExt cx="6869675" cy="10762498"/>
            </a:xfrm>
          </p:grpSpPr>
          <p:sp>
            <p:nvSpPr>
              <p:cNvPr id="118" name="Arrow: Right 117">
                <a:extLst>
                  <a:ext uri="{FF2B5EF4-FFF2-40B4-BE49-F238E27FC236}">
                    <a16:creationId xmlns:a16="http://schemas.microsoft.com/office/drawing/2014/main" id="{C432C839-9CF7-4033-893D-FF198809217B}"/>
                  </a:ext>
                </a:extLst>
              </p:cNvPr>
              <p:cNvSpPr>
                <a:spLocks/>
              </p:cNvSpPr>
              <p:nvPr/>
            </p:nvSpPr>
            <p:spPr>
              <a:xfrm rot="17580000" flipH="1">
                <a:off x="3769230" y="12761297"/>
                <a:ext cx="3474720" cy="2286000"/>
              </a:xfrm>
              <a:prstGeom prst="rightArrow">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658F09A6-42B3-4E03-9D29-E26EF7AA52DC}"/>
                  </a:ext>
                </a:extLst>
              </p:cNvPr>
              <p:cNvGrpSpPr/>
              <p:nvPr/>
            </p:nvGrpSpPr>
            <p:grpSpPr>
              <a:xfrm>
                <a:off x="151886" y="9722060"/>
                <a:ext cx="6869675" cy="10762498"/>
                <a:chOff x="150305" y="10232262"/>
                <a:chExt cx="6869675" cy="10762498"/>
              </a:xfrm>
            </p:grpSpPr>
            <p:grpSp>
              <p:nvGrpSpPr>
                <p:cNvPr id="117" name="Group 116">
                  <a:extLst>
                    <a:ext uri="{FF2B5EF4-FFF2-40B4-BE49-F238E27FC236}">
                      <a16:creationId xmlns:a16="http://schemas.microsoft.com/office/drawing/2014/main" id="{AAC6FC78-9FC4-41B4-8C5D-B4BD73729542}"/>
                    </a:ext>
                  </a:extLst>
                </p:cNvPr>
                <p:cNvGrpSpPr/>
                <p:nvPr/>
              </p:nvGrpSpPr>
              <p:grpSpPr>
                <a:xfrm>
                  <a:off x="150305" y="10232262"/>
                  <a:ext cx="6869675" cy="10762498"/>
                  <a:chOff x="150305" y="10232262"/>
                  <a:chExt cx="6869675" cy="10762498"/>
                </a:xfrm>
              </p:grpSpPr>
              <p:grpSp>
                <p:nvGrpSpPr>
                  <p:cNvPr id="115" name="Group 114">
                    <a:extLst>
                      <a:ext uri="{FF2B5EF4-FFF2-40B4-BE49-F238E27FC236}">
                        <a16:creationId xmlns:a16="http://schemas.microsoft.com/office/drawing/2014/main" id="{98965DA5-347E-4344-A34D-512A9AF0807D}"/>
                      </a:ext>
                    </a:extLst>
                  </p:cNvPr>
                  <p:cNvGrpSpPr/>
                  <p:nvPr/>
                </p:nvGrpSpPr>
                <p:grpSpPr>
                  <a:xfrm>
                    <a:off x="699057" y="12743207"/>
                    <a:ext cx="5651889" cy="8251553"/>
                    <a:chOff x="699057" y="12743207"/>
                    <a:chExt cx="5651889" cy="8251553"/>
                  </a:xfrm>
                </p:grpSpPr>
                <p:sp>
                  <p:nvSpPr>
                    <p:cNvPr id="114" name="Arrow: Right 113">
                      <a:extLst>
                        <a:ext uri="{FF2B5EF4-FFF2-40B4-BE49-F238E27FC236}">
                          <a16:creationId xmlns:a16="http://schemas.microsoft.com/office/drawing/2014/main" id="{DD8226FC-3E5E-4768-81CE-954CA9B74DF8}"/>
                        </a:ext>
                      </a:extLst>
                    </p:cNvPr>
                    <p:cNvSpPr>
                      <a:spLocks/>
                    </p:cNvSpPr>
                    <p:nvPr/>
                  </p:nvSpPr>
                  <p:spPr>
                    <a:xfrm rot="4020000">
                      <a:off x="104697" y="13337567"/>
                      <a:ext cx="3474720" cy="2286000"/>
                    </a:xfrm>
                    <a:prstGeom prst="rightArrow">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Flowchart: Connector 110">
                      <a:extLst>
                        <a:ext uri="{FF2B5EF4-FFF2-40B4-BE49-F238E27FC236}">
                          <a16:creationId xmlns:a16="http://schemas.microsoft.com/office/drawing/2014/main" id="{ED5CEB1C-96C8-41CE-9B8D-E1ED89026374}"/>
                        </a:ext>
                      </a:extLst>
                    </p:cNvPr>
                    <p:cNvSpPr>
                      <a:spLocks noChangeAspect="1"/>
                    </p:cNvSpPr>
                    <p:nvPr/>
                  </p:nvSpPr>
                  <p:spPr>
                    <a:xfrm>
                      <a:off x="1138866" y="15782680"/>
                      <a:ext cx="5212080" cy="521208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3" name="Group 112">
                    <a:extLst>
                      <a:ext uri="{FF2B5EF4-FFF2-40B4-BE49-F238E27FC236}">
                        <a16:creationId xmlns:a16="http://schemas.microsoft.com/office/drawing/2014/main" id="{43017DAF-080A-4DBD-A5F9-7E7C5A0F81BE}"/>
                      </a:ext>
                    </a:extLst>
                  </p:cNvPr>
                  <p:cNvGrpSpPr/>
                  <p:nvPr/>
                </p:nvGrpSpPr>
                <p:grpSpPr>
                  <a:xfrm>
                    <a:off x="150305" y="10232262"/>
                    <a:ext cx="6869675" cy="2983024"/>
                    <a:chOff x="82148" y="10118668"/>
                    <a:chExt cx="6869675" cy="2983024"/>
                  </a:xfrm>
                </p:grpSpPr>
                <p:sp>
                  <p:nvSpPr>
                    <p:cNvPr id="112" name="Flowchart: Alternate Process 111">
                      <a:extLst>
                        <a:ext uri="{FF2B5EF4-FFF2-40B4-BE49-F238E27FC236}">
                          <a16:creationId xmlns:a16="http://schemas.microsoft.com/office/drawing/2014/main" id="{E8387437-0938-4BE1-BA1A-920E549CF885}"/>
                        </a:ext>
                      </a:extLst>
                    </p:cNvPr>
                    <p:cNvSpPr/>
                    <p:nvPr/>
                  </p:nvSpPr>
                  <p:spPr>
                    <a:xfrm>
                      <a:off x="3658575" y="10118668"/>
                      <a:ext cx="3291840" cy="2983024"/>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Flowchart: Alternate Process 108">
                      <a:extLst>
                        <a:ext uri="{FF2B5EF4-FFF2-40B4-BE49-F238E27FC236}">
                          <a16:creationId xmlns:a16="http://schemas.microsoft.com/office/drawing/2014/main" id="{CE7055C6-C4D1-4EBF-9871-CF6F7B110713}"/>
                        </a:ext>
                      </a:extLst>
                    </p:cNvPr>
                    <p:cNvSpPr/>
                    <p:nvPr/>
                  </p:nvSpPr>
                  <p:spPr>
                    <a:xfrm>
                      <a:off x="82148" y="10118668"/>
                      <a:ext cx="3291840" cy="2983024"/>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a:extLst>
                        <a:ext uri="{FF2B5EF4-FFF2-40B4-BE49-F238E27FC236}">
                          <a16:creationId xmlns:a16="http://schemas.microsoft.com/office/drawing/2014/main" id="{FF17B75E-DC53-416C-9B1E-CBA287730588}"/>
                        </a:ext>
                      </a:extLst>
                    </p:cNvPr>
                    <p:cNvSpPr txBox="1"/>
                    <p:nvPr/>
                  </p:nvSpPr>
                  <p:spPr>
                    <a:xfrm>
                      <a:off x="3714076" y="10793368"/>
                      <a:ext cx="3237747" cy="2308324"/>
                    </a:xfrm>
                    <a:prstGeom prst="rect">
                      <a:avLst/>
                    </a:prstGeom>
                    <a:noFill/>
                  </p:spPr>
                  <p:txBody>
                    <a:bodyPr wrap="square" rtlCol="0">
                      <a:spAutoFit/>
                    </a:bodyPr>
                    <a:lstStyle/>
                    <a:p>
                      <a:pPr marL="342900" marR="0" lvl="0" indent="-342900">
                        <a:spcBef>
                          <a:spcPts val="0"/>
                        </a:spcBef>
                        <a:spcAft>
                          <a:spcPts val="0"/>
                        </a:spcAft>
                        <a:buFont typeface="Symbol" panose="05050102010706020507" pitchFamily="18" charset="2"/>
                        <a:buChar char=""/>
                      </a:pPr>
                      <a:r>
                        <a:rPr lang="en-US" sz="1200">
                          <a:solidFill>
                            <a:schemeClr val="accent4"/>
                          </a:solidFill>
                          <a:latin typeface="Calibri" panose="020F0502020204030204" pitchFamily="34" charset="0"/>
                          <a:ea typeface="Calibri" panose="020F0502020204030204" pitchFamily="34" charset="0"/>
                          <a:cs typeface="Times New Roman" panose="02020603050405020304" pitchFamily="18" charset="0"/>
                        </a:rPr>
                        <a:t>My education has led me to develop a deeper interest in the educational components of introductory biology.</a:t>
                      </a:r>
                    </a:p>
                    <a:p>
                      <a:pPr marL="342900" marR="0" lvl="0" indent="-342900">
                        <a:spcBef>
                          <a:spcPts val="0"/>
                        </a:spcBef>
                        <a:spcAft>
                          <a:spcPts val="0"/>
                        </a:spcAft>
                        <a:buFont typeface="Symbol" panose="05050102010706020507" pitchFamily="18" charset="2"/>
                        <a:buChar char=""/>
                      </a:pPr>
                      <a:r>
                        <a:rPr lang="en-US" sz="1200">
                          <a:solidFill>
                            <a:schemeClr val="accent4"/>
                          </a:solidFill>
                          <a:latin typeface="Calibri" panose="020F0502020204030204" pitchFamily="34" charset="0"/>
                          <a:ea typeface="Calibri" panose="020F0502020204030204" pitchFamily="34" charset="0"/>
                          <a:cs typeface="Times New Roman" panose="02020603050405020304" pitchFamily="18" charset="0"/>
                        </a:rPr>
                        <a:t>Working on this collaboration allows me to go beyond the scope of introductory biology education, both in terms of content and application.</a:t>
                      </a:r>
                    </a:p>
                    <a:p>
                      <a:pPr marL="342900" marR="0" lvl="0" indent="-342900">
                        <a:spcBef>
                          <a:spcPts val="0"/>
                        </a:spcBef>
                        <a:spcAft>
                          <a:spcPts val="0"/>
                        </a:spcAft>
                        <a:buFont typeface="Symbol" panose="05050102010706020507" pitchFamily="18" charset="2"/>
                        <a:buChar char=""/>
                      </a:pPr>
                      <a:r>
                        <a:rPr lang="en-US" sz="1200">
                          <a:solidFill>
                            <a:schemeClr val="accent4"/>
                          </a:solidFill>
                          <a:latin typeface="Calibri" panose="020F0502020204030204" pitchFamily="34" charset="0"/>
                          <a:ea typeface="Calibri" panose="020F0502020204030204" pitchFamily="34" charset="0"/>
                          <a:cs typeface="Times New Roman" panose="02020603050405020304" pitchFamily="18" charset="0"/>
                        </a:rPr>
                        <a:t>This experience has provided me with new insight into science education and communication and deeper understanding of plant biology.</a:t>
                      </a:r>
                    </a:p>
                    <a:p>
                      <a:pPr marL="342900" marR="0" lvl="0" indent="-342900">
                        <a:spcBef>
                          <a:spcPts val="0"/>
                        </a:spcBef>
                        <a:spcAft>
                          <a:spcPts val="0"/>
                        </a:spcAft>
                        <a:buFont typeface="Symbol" panose="05050102010706020507" pitchFamily="18" charset="2"/>
                        <a:buChar char=""/>
                      </a:pPr>
                      <a:endParaRPr lang="en-US" sz="1200">
                        <a:solidFill>
                          <a:schemeClr val="accent4"/>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10" name="TextBox 109">
                      <a:extLst>
                        <a:ext uri="{FF2B5EF4-FFF2-40B4-BE49-F238E27FC236}">
                          <a16:creationId xmlns:a16="http://schemas.microsoft.com/office/drawing/2014/main" id="{CC539101-C109-48B2-ADA3-D51480F93A6C}"/>
                        </a:ext>
                      </a:extLst>
                    </p:cNvPr>
                    <p:cNvSpPr txBox="1"/>
                    <p:nvPr/>
                  </p:nvSpPr>
                  <p:spPr>
                    <a:xfrm>
                      <a:off x="3965778" y="10180651"/>
                      <a:ext cx="2985705" cy="615553"/>
                    </a:xfrm>
                    <a:prstGeom prst="rect">
                      <a:avLst/>
                    </a:prstGeom>
                    <a:noFill/>
                  </p:spPr>
                  <p:txBody>
                    <a:bodyPr wrap="square" rtlCol="0">
                      <a:spAutoFit/>
                    </a:bodyPr>
                    <a:lstStyle/>
                    <a:p>
                      <a:r>
                        <a:rPr lang="en-US" sz="2000" b="1">
                          <a:solidFill>
                            <a:schemeClr val="accent4"/>
                          </a:solidFill>
                        </a:rPr>
                        <a:t>Educational Component</a:t>
                      </a:r>
                    </a:p>
                    <a:p>
                      <a:r>
                        <a:rPr lang="en-US" sz="1400" b="1">
                          <a:solidFill>
                            <a:schemeClr val="accent4"/>
                          </a:solidFill>
                        </a:rPr>
                        <a:t>(Sean Allen)</a:t>
                      </a:r>
                    </a:p>
                  </p:txBody>
                </p:sp>
              </p:grpSp>
            </p:grpSp>
            <p:sp>
              <p:nvSpPr>
                <p:cNvPr id="6" name="Rectangle 5">
                  <a:extLst>
                    <a:ext uri="{FF2B5EF4-FFF2-40B4-BE49-F238E27FC236}">
                      <a16:creationId xmlns:a16="http://schemas.microsoft.com/office/drawing/2014/main" id="{5663C7DB-DF64-406F-99E0-1AC5D20CE90A}"/>
                    </a:ext>
                  </a:extLst>
                </p:cNvPr>
                <p:cNvSpPr/>
                <p:nvPr/>
              </p:nvSpPr>
              <p:spPr>
                <a:xfrm>
                  <a:off x="1625425" y="17035064"/>
                  <a:ext cx="4386206" cy="3170099"/>
                </a:xfrm>
                <a:prstGeom prst="rect">
                  <a:avLst/>
                </a:prstGeom>
              </p:spPr>
              <p:txBody>
                <a:bodyPr wrap="square">
                  <a:spAutoFit/>
                </a:bodyPr>
                <a:lstStyle/>
                <a:p>
                  <a:r>
                    <a:rPr lang="en-US" sz="2000">
                      <a:solidFill>
                        <a:schemeClr val="bg2"/>
                      </a:solidFill>
                    </a:rPr>
                    <a:t>The combination of these objectives led to:</a:t>
                  </a:r>
                </a:p>
                <a:p>
                  <a:pPr marL="571500" indent="-571500">
                    <a:buFont typeface="Arial" panose="020B0604020202020204" pitchFamily="34" charset="0"/>
                    <a:buChar char="•"/>
                  </a:pPr>
                  <a:r>
                    <a:rPr lang="en-US" sz="2000">
                      <a:solidFill>
                        <a:schemeClr val="bg2"/>
                      </a:solidFill>
                    </a:rPr>
                    <a:t>The incorporation of scientific research and application of knowledge to further develop concepts and content in plant biology.</a:t>
                  </a:r>
                  <a:endParaRPr lang="en-US" sz="2000">
                    <a:solidFill>
                      <a:schemeClr val="bg2"/>
                    </a:solidFill>
                    <a:cs typeface="Calibri"/>
                  </a:endParaRPr>
                </a:p>
                <a:p>
                  <a:pPr marL="571500" indent="-571500">
                    <a:buFont typeface="Arial" panose="020B0604020202020204" pitchFamily="34" charset="0"/>
                    <a:buChar char="•"/>
                  </a:pPr>
                  <a:r>
                    <a:rPr lang="en-US" sz="2000">
                      <a:solidFill>
                        <a:schemeClr val="bg2"/>
                      </a:solidFill>
                    </a:rPr>
                    <a:t>An understanding of how to best communicate this to a community of undergraduate students.</a:t>
                  </a:r>
                  <a:endParaRPr lang="en-US" sz="2000">
                    <a:solidFill>
                      <a:schemeClr val="bg2"/>
                    </a:solidFill>
                    <a:cs typeface="Calibri"/>
                  </a:endParaRPr>
                </a:p>
              </p:txBody>
            </p:sp>
          </p:grpSp>
        </p:grpSp>
        <p:sp>
          <p:nvSpPr>
            <p:cNvPr id="119" name="TextBox 118">
              <a:extLst>
                <a:ext uri="{FF2B5EF4-FFF2-40B4-BE49-F238E27FC236}">
                  <a16:creationId xmlns:a16="http://schemas.microsoft.com/office/drawing/2014/main" id="{A2CE18A7-E960-4CFB-9611-412FE2A7EF30}"/>
                </a:ext>
              </a:extLst>
            </p:cNvPr>
            <p:cNvSpPr txBox="1"/>
            <p:nvPr/>
          </p:nvSpPr>
          <p:spPr>
            <a:xfrm>
              <a:off x="145291" y="10246466"/>
              <a:ext cx="3316016" cy="2492990"/>
            </a:xfrm>
            <a:prstGeom prst="rect">
              <a:avLst/>
            </a:prstGeom>
            <a:noFill/>
          </p:spPr>
          <p:txBody>
            <a:bodyPr wrap="square" rtlCol="0" anchor="t">
              <a:spAutoFit/>
            </a:bodyPr>
            <a:lstStyle/>
            <a:p>
              <a:pPr marL="342900" marR="0" lvl="0" indent="-342900">
                <a:spcBef>
                  <a:spcPts val="0"/>
                </a:spcBef>
                <a:spcAft>
                  <a:spcPts val="0"/>
                </a:spcAft>
                <a:buFont typeface="Symbol" panose="05050102010706020507" pitchFamily="18" charset="2"/>
                <a:buChar char=""/>
              </a:pPr>
              <a:r>
                <a:rPr lang="en-US" sz="1200">
                  <a:solidFill>
                    <a:schemeClr val="accent4"/>
                  </a:solidFill>
                  <a:latin typeface="Calibri" panose="020F0502020204030204" pitchFamily="34" charset="0"/>
                  <a:ea typeface="Calibri" panose="020F0502020204030204" pitchFamily="34" charset="0"/>
                  <a:cs typeface="Times New Roman" panose="02020603050405020304" pitchFamily="18" charset="0"/>
                </a:rPr>
                <a:t>The Master Gardeners Program is an intensive course on basic plant biology, plant identification, and plant-problem diagnosis.</a:t>
              </a:r>
            </a:p>
            <a:p>
              <a:pPr marL="342900" indent="-342900">
                <a:buFont typeface="Symbol" panose="05050102010706020507" pitchFamily="18" charset="2"/>
                <a:buChar char=""/>
              </a:pPr>
              <a:r>
                <a:rPr lang="en-US" sz="1200">
                  <a:solidFill>
                    <a:schemeClr val="accent4"/>
                  </a:solidFill>
                  <a:latin typeface="Calibri"/>
                  <a:ea typeface="Calibri" panose="020F0502020204030204" pitchFamily="34" charset="0"/>
                  <a:cs typeface="Times New Roman"/>
                </a:rPr>
                <a:t>The students in this program are also trained as community educators on these topics. </a:t>
              </a:r>
              <a:endParaRPr lang="en-US" sz="1200">
                <a:solidFill>
                  <a:schemeClr val="accent4"/>
                </a:solidFill>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Symbol" panose="05050102010706020507" pitchFamily="18" charset="2"/>
                <a:buChar char=""/>
              </a:pPr>
              <a:r>
                <a:rPr lang="en-US" sz="1200">
                  <a:solidFill>
                    <a:schemeClr val="accent4"/>
                  </a:solidFill>
                  <a:latin typeface="Calibri"/>
                  <a:ea typeface="Calibri" panose="020F0502020204030204" pitchFamily="34" charset="0"/>
                  <a:cs typeface="Times New Roman"/>
                </a:rPr>
                <a:t>For this project I integrated and applied knowledge from the Master Gardeners Program into further developing my understanding of plant biology and community education. </a:t>
              </a:r>
            </a:p>
            <a:p>
              <a:pPr marL="342900" indent="-342900">
                <a:buFont typeface="Symbol" panose="05050102010706020507" pitchFamily="18" charset="2"/>
                <a:buChar char=""/>
              </a:pPr>
              <a:r>
                <a:rPr lang="en-US" sz="1200">
                  <a:solidFill>
                    <a:schemeClr val="accent4"/>
                  </a:solidFill>
                  <a:latin typeface="Calibri"/>
                  <a:ea typeface="Calibri" panose="020F0502020204030204" pitchFamily="34" charset="0"/>
                  <a:cs typeface="Times New Roman"/>
                </a:rPr>
                <a:t>I learned to facilitate discussions that focused on developing students’ understanding of plant biology.</a:t>
              </a:r>
            </a:p>
          </p:txBody>
        </p:sp>
        <p:sp>
          <p:nvSpPr>
            <p:cNvPr id="128" name="TextBox 127">
              <a:extLst>
                <a:ext uri="{FF2B5EF4-FFF2-40B4-BE49-F238E27FC236}">
                  <a16:creationId xmlns:a16="http://schemas.microsoft.com/office/drawing/2014/main" id="{91A21A5D-5B13-494B-B386-E67D8C8536E8}"/>
                </a:ext>
              </a:extLst>
            </p:cNvPr>
            <p:cNvSpPr txBox="1"/>
            <p:nvPr/>
          </p:nvSpPr>
          <p:spPr>
            <a:xfrm>
              <a:off x="306144" y="9791078"/>
              <a:ext cx="3071952" cy="615553"/>
            </a:xfrm>
            <a:prstGeom prst="rect">
              <a:avLst/>
            </a:prstGeom>
            <a:noFill/>
          </p:spPr>
          <p:txBody>
            <a:bodyPr wrap="square" rtlCol="0" anchor="t">
              <a:spAutoFit/>
            </a:bodyPr>
            <a:lstStyle/>
            <a:p>
              <a:r>
                <a:rPr lang="en-US" sz="2000" b="1">
                  <a:solidFill>
                    <a:schemeClr val="accent4"/>
                  </a:solidFill>
                </a:rPr>
                <a:t>Master Gardeners Program</a:t>
              </a:r>
            </a:p>
            <a:p>
              <a:r>
                <a:rPr lang="en-US" sz="1400" b="1">
                  <a:solidFill>
                    <a:schemeClr val="accent4"/>
                  </a:solidFill>
                </a:rPr>
                <a:t>(Miranda Everett)</a:t>
              </a:r>
              <a:endParaRPr lang="en-US" sz="1200" b="1">
                <a:solidFill>
                  <a:schemeClr val="accent4"/>
                </a:solidFill>
              </a:endParaRPr>
            </a:p>
          </p:txBody>
        </p:sp>
      </p:grpSp>
      <p:sp>
        <p:nvSpPr>
          <p:cNvPr id="20" name="TextBox 19">
            <a:extLst>
              <a:ext uri="{FF2B5EF4-FFF2-40B4-BE49-F238E27FC236}">
                <a16:creationId xmlns:a16="http://schemas.microsoft.com/office/drawing/2014/main" id="{799E31B0-36AB-4FAE-8324-3F8AC37D2923}"/>
              </a:ext>
            </a:extLst>
          </p:cNvPr>
          <p:cNvSpPr txBox="1"/>
          <p:nvPr/>
        </p:nvSpPr>
        <p:spPr>
          <a:xfrm>
            <a:off x="14463759" y="4595161"/>
            <a:ext cx="4944719" cy="6001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300"/>
              <a:t>Supplemental Handout # 1</a:t>
            </a:r>
            <a:endParaRPr lang="en-US" sz="3300">
              <a:cs typeface="Calibri"/>
            </a:endParaRPr>
          </a:p>
        </p:txBody>
      </p:sp>
      <p:sp>
        <p:nvSpPr>
          <p:cNvPr id="105" name="TextBox 104">
            <a:extLst>
              <a:ext uri="{FF2B5EF4-FFF2-40B4-BE49-F238E27FC236}">
                <a16:creationId xmlns:a16="http://schemas.microsoft.com/office/drawing/2014/main" id="{6B71C179-3172-43ED-88FD-EFB8010ED7AC}"/>
              </a:ext>
            </a:extLst>
          </p:cNvPr>
          <p:cNvSpPr txBox="1"/>
          <p:nvPr/>
        </p:nvSpPr>
        <p:spPr>
          <a:xfrm>
            <a:off x="14528987" y="13053550"/>
            <a:ext cx="4666933" cy="600164"/>
          </a:xfrm>
          <a:prstGeom prst="rect">
            <a:avLst/>
          </a:prstGeom>
          <a:noFill/>
        </p:spPr>
        <p:txBody>
          <a:bodyPr wrap="square" rtlCol="0">
            <a:spAutoFit/>
          </a:bodyPr>
          <a:lstStyle/>
          <a:p>
            <a:r>
              <a:rPr lang="en-US" sz="3300">
                <a:latin typeface="Uni Sans Book"/>
                <a:ea typeface="Open Sans" charset="0"/>
                <a:cs typeface="Open Sans" charset="0"/>
              </a:rPr>
              <a:t>Supplemental Handout #2</a:t>
            </a:r>
          </a:p>
        </p:txBody>
      </p:sp>
      <p:grpSp>
        <p:nvGrpSpPr>
          <p:cNvPr id="21" name="Group 20">
            <a:extLst>
              <a:ext uri="{FF2B5EF4-FFF2-40B4-BE49-F238E27FC236}">
                <a16:creationId xmlns:a16="http://schemas.microsoft.com/office/drawing/2014/main" id="{97A1A6E8-2D46-4C8D-9BC9-56D7C8684478}"/>
              </a:ext>
            </a:extLst>
          </p:cNvPr>
          <p:cNvGrpSpPr/>
          <p:nvPr/>
        </p:nvGrpSpPr>
        <p:grpSpPr>
          <a:xfrm>
            <a:off x="13755501" y="3838749"/>
            <a:ext cx="4495131" cy="16395990"/>
            <a:chOff x="13755501" y="3838749"/>
            <a:chExt cx="4495131" cy="16395990"/>
          </a:xfrm>
        </p:grpSpPr>
        <p:sp>
          <p:nvSpPr>
            <p:cNvPr id="108" name="TextBox 107" descr="Section Header and gold boundless bar">
              <a:extLst>
                <a:ext uri="{FF2B5EF4-FFF2-40B4-BE49-F238E27FC236}">
                  <a16:creationId xmlns:a16="http://schemas.microsoft.com/office/drawing/2014/main" id="{E15D5733-21C8-4502-9D0B-22EF3CAF2DAE}"/>
                </a:ext>
              </a:extLst>
            </p:cNvPr>
            <p:cNvSpPr txBox="1"/>
            <p:nvPr/>
          </p:nvSpPr>
          <p:spPr>
            <a:xfrm>
              <a:off x="13814349" y="3838749"/>
              <a:ext cx="4436283" cy="707886"/>
            </a:xfrm>
            <a:prstGeom prst="rect">
              <a:avLst/>
            </a:prstGeom>
            <a:noFill/>
          </p:spPr>
          <p:txBody>
            <a:bodyPr wrap="square" rtlCol="0">
              <a:spAutoFit/>
            </a:bodyPr>
            <a:lstStyle/>
            <a:p>
              <a:r>
                <a:rPr lang="en-US" sz="4000" b="1">
                  <a:latin typeface="Encode Sans Normal Black" charset="0"/>
                  <a:ea typeface="Encode Sans Normal Black" charset="0"/>
                  <a:cs typeface="Encode Sans Normal Black" charset="0"/>
                </a:rPr>
                <a:t>Materials</a:t>
              </a:r>
            </a:p>
          </p:txBody>
        </p:sp>
        <p:pic>
          <p:nvPicPr>
            <p:cNvPr id="116" name="Picture 115" descr="Gold boundless bar">
              <a:extLst>
                <a:ext uri="{FF2B5EF4-FFF2-40B4-BE49-F238E27FC236}">
                  <a16:creationId xmlns:a16="http://schemas.microsoft.com/office/drawing/2014/main" id="{10A8FAA5-7885-4209-B5E1-D6964308BE4D}"/>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3919463" y="4493170"/>
              <a:ext cx="890166" cy="82296"/>
            </a:xfrm>
            <a:prstGeom prst="rect">
              <a:avLst/>
            </a:prstGeom>
          </p:spPr>
        </p:pic>
        <p:cxnSp>
          <p:nvCxnSpPr>
            <p:cNvPr id="121" name="Straight Connector 120" descr="Gold rule line divider">
              <a:extLst>
                <a:ext uri="{FF2B5EF4-FFF2-40B4-BE49-F238E27FC236}">
                  <a16:creationId xmlns:a16="http://schemas.microsoft.com/office/drawing/2014/main" id="{064D3587-7194-4A84-A913-D744CC5BE2B4}"/>
                </a:ext>
              </a:extLst>
            </p:cNvPr>
            <p:cNvCxnSpPr/>
            <p:nvPr/>
          </p:nvCxnSpPr>
          <p:spPr>
            <a:xfrm>
              <a:off x="13755501" y="3976119"/>
              <a:ext cx="15240" cy="1625862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29" name="TextBox 128">
            <a:extLst>
              <a:ext uri="{FF2B5EF4-FFF2-40B4-BE49-F238E27FC236}">
                <a16:creationId xmlns:a16="http://schemas.microsoft.com/office/drawing/2014/main" id="{4A566286-C397-44C1-92F9-CA0F7EE85D37}"/>
              </a:ext>
            </a:extLst>
          </p:cNvPr>
          <p:cNvSpPr txBox="1"/>
          <p:nvPr/>
        </p:nvSpPr>
        <p:spPr>
          <a:xfrm>
            <a:off x="25633557" y="8138905"/>
            <a:ext cx="6655203" cy="923330"/>
          </a:xfrm>
          <a:prstGeom prst="rect">
            <a:avLst/>
          </a:prstGeom>
          <a:noFill/>
        </p:spPr>
        <p:txBody>
          <a:bodyPr wrap="square" rtlCol="0" anchor="t">
            <a:spAutoFit/>
          </a:bodyPr>
          <a:lstStyle/>
          <a:p>
            <a:pPr marL="685800" indent="-685800">
              <a:spcAft>
                <a:spcPts val="600"/>
              </a:spcAft>
              <a:buFont typeface="Arial" panose="020B0604020202020204" pitchFamily="34" charset="0"/>
              <a:buChar char="•"/>
            </a:pPr>
            <a:r>
              <a:rPr lang="en-US" sz="1800">
                <a:solidFill>
                  <a:srgbClr val="33006F"/>
                </a:solidFill>
                <a:cs typeface="Calibri"/>
              </a:rPr>
              <a:t>Through the grading process we encountered challenges regarding the flow of information regarding the soil component </a:t>
            </a:r>
          </a:p>
        </p:txBody>
      </p:sp>
    </p:spTree>
    <p:extLst>
      <p:ext uri="{BB962C8B-B14F-4D97-AF65-F5344CB8AC3E}">
        <p14:creationId xmlns:p14="http://schemas.microsoft.com/office/powerpoint/2010/main" val="106996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96C8BAF-68F3-4B78-B238-35DF5D8656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918400" cy="21945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4F4CD6D0-5A87-4BA2-A13A-0E40511C3C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43889" y="2238608"/>
            <a:ext cx="9593457" cy="16499840"/>
            <a:chOff x="7807230" y="2012810"/>
            <a:chExt cx="3251252" cy="3459865"/>
          </a:xfrm>
        </p:grpSpPr>
        <p:sp>
          <p:nvSpPr>
            <p:cNvPr id="12" name="Rectangle 11">
              <a:extLst>
                <a:ext uri="{FF2B5EF4-FFF2-40B4-BE49-F238E27FC236}">
                  <a16:creationId xmlns:a16="http://schemas.microsoft.com/office/drawing/2014/main" id="{5877EAC0-2063-444D-8EE9-72FED2E03B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C155BF8-661A-4F4A-B4EC-923105C69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E9537076-EF48-4F72-9164-FD8260D550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662471" y="2238608"/>
            <a:ext cx="9593457" cy="16499840"/>
            <a:chOff x="7807230" y="2012810"/>
            <a:chExt cx="3251252" cy="3459865"/>
          </a:xfrm>
        </p:grpSpPr>
        <p:sp>
          <p:nvSpPr>
            <p:cNvPr id="16" name="Rectangle 15">
              <a:extLst>
                <a:ext uri="{FF2B5EF4-FFF2-40B4-BE49-F238E27FC236}">
                  <a16:creationId xmlns:a16="http://schemas.microsoft.com/office/drawing/2014/main" id="{689673CB-C48B-4D05-B6E4-B88CD5BAA0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6C31A20-B341-476E-8C04-A26C87E1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 name="Picture 1" descr="A screenshot of a cell phone&#10;&#10;Description automatically generated">
            <a:extLst>
              <a:ext uri="{FF2B5EF4-FFF2-40B4-BE49-F238E27FC236}">
                <a16:creationId xmlns:a16="http://schemas.microsoft.com/office/drawing/2014/main" id="{5A9F65C8-8111-4B6C-B946-C8FB272D2E31}"/>
              </a:ext>
            </a:extLst>
          </p:cNvPr>
          <p:cNvPicPr>
            <a:picLocks noChangeAspect="1"/>
          </p:cNvPicPr>
          <p:nvPr/>
        </p:nvPicPr>
        <p:blipFill>
          <a:blip r:embed="rId2"/>
          <a:stretch>
            <a:fillRect/>
          </a:stretch>
        </p:blipFill>
        <p:spPr>
          <a:xfrm>
            <a:off x="1907737" y="4879616"/>
            <a:ext cx="8665768" cy="11217822"/>
          </a:xfrm>
          <a:prstGeom prst="rect">
            <a:avLst/>
          </a:prstGeom>
          <a:ln w="28575">
            <a:solidFill>
              <a:schemeClr val="tx1"/>
            </a:solidFill>
          </a:ln>
        </p:spPr>
      </p:pic>
      <p:grpSp>
        <p:nvGrpSpPr>
          <p:cNvPr id="19" name="Group 18">
            <a:extLst>
              <a:ext uri="{FF2B5EF4-FFF2-40B4-BE49-F238E27FC236}">
                <a16:creationId xmlns:a16="http://schemas.microsoft.com/office/drawing/2014/main" id="{6EFC3492-86BD-4D75-B5B4-C2DBFE0BD1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81051" y="2238608"/>
            <a:ext cx="9593456" cy="16499840"/>
            <a:chOff x="7807230" y="2012810"/>
            <a:chExt cx="3251252" cy="3459865"/>
          </a:xfrm>
        </p:grpSpPr>
        <p:sp>
          <p:nvSpPr>
            <p:cNvPr id="20" name="Rectangle 19">
              <a:extLst>
                <a:ext uri="{FF2B5EF4-FFF2-40B4-BE49-F238E27FC236}">
                  <a16:creationId xmlns:a16="http://schemas.microsoft.com/office/drawing/2014/main" id="{F72E5074-2516-4705-BFF1-F508394A0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2259E4C-F24C-4180-AEC3-76255D535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 name="Picture 3" descr="A picture containing screenshot&#10;&#10;Description automatically generated">
            <a:extLst>
              <a:ext uri="{FF2B5EF4-FFF2-40B4-BE49-F238E27FC236}">
                <a16:creationId xmlns:a16="http://schemas.microsoft.com/office/drawing/2014/main" id="{23900F19-F6BE-4F2E-AF83-129EBBBF2961}"/>
              </a:ext>
            </a:extLst>
          </p:cNvPr>
          <p:cNvPicPr>
            <a:picLocks noChangeAspect="1"/>
          </p:cNvPicPr>
          <p:nvPr/>
        </p:nvPicPr>
        <p:blipFill>
          <a:blip r:embed="rId3"/>
          <a:stretch>
            <a:fillRect/>
          </a:stretch>
        </p:blipFill>
        <p:spPr>
          <a:xfrm>
            <a:off x="22344894" y="4879616"/>
            <a:ext cx="8665769" cy="11217823"/>
          </a:xfrm>
          <a:prstGeom prst="rect">
            <a:avLst/>
          </a:prstGeom>
          <a:ln w="28575">
            <a:solidFill>
              <a:schemeClr val="tx1"/>
            </a:solidFill>
          </a:ln>
        </p:spPr>
      </p:pic>
      <p:pic>
        <p:nvPicPr>
          <p:cNvPr id="3" name="Picture 2" descr="A screenshot of a cell phone&#10;&#10;Description automatically generated">
            <a:extLst>
              <a:ext uri="{FF2B5EF4-FFF2-40B4-BE49-F238E27FC236}">
                <a16:creationId xmlns:a16="http://schemas.microsoft.com/office/drawing/2014/main" id="{9C63FFAB-3FE9-4E7A-BDD1-6DD2CE0DFB92}"/>
              </a:ext>
            </a:extLst>
          </p:cNvPr>
          <p:cNvPicPr>
            <a:picLocks noChangeAspect="1"/>
          </p:cNvPicPr>
          <p:nvPr/>
        </p:nvPicPr>
        <p:blipFill>
          <a:blip r:embed="rId4"/>
          <a:stretch>
            <a:fillRect/>
          </a:stretch>
        </p:blipFill>
        <p:spPr>
          <a:xfrm>
            <a:off x="12126314" y="4879615"/>
            <a:ext cx="8665769" cy="11217823"/>
          </a:xfrm>
          <a:prstGeom prst="rect">
            <a:avLst/>
          </a:prstGeom>
          <a:ln w="28575">
            <a:solidFill>
              <a:schemeClr val="tx1"/>
            </a:solidFill>
          </a:ln>
        </p:spPr>
      </p:pic>
    </p:spTree>
    <p:extLst>
      <p:ext uri="{BB962C8B-B14F-4D97-AF65-F5344CB8AC3E}">
        <p14:creationId xmlns:p14="http://schemas.microsoft.com/office/powerpoint/2010/main" val="15582557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96C8BAF-68F3-4B78-B238-35DF5D8656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918400" cy="21945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4F4CD6D0-5A87-4BA2-A13A-0E40511C3C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43889" y="2238608"/>
            <a:ext cx="9593457" cy="16499840"/>
            <a:chOff x="7807230" y="2012810"/>
            <a:chExt cx="3251252" cy="3459865"/>
          </a:xfrm>
        </p:grpSpPr>
        <p:sp>
          <p:nvSpPr>
            <p:cNvPr id="12" name="Rectangle 11">
              <a:extLst>
                <a:ext uri="{FF2B5EF4-FFF2-40B4-BE49-F238E27FC236}">
                  <a16:creationId xmlns:a16="http://schemas.microsoft.com/office/drawing/2014/main" id="{5877EAC0-2063-444D-8EE9-72FED2E03B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C155BF8-661A-4F4A-B4EC-923105C69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 name="Picture 1" descr="A close up of text on a white surface&#10;&#10;Description automatically generated">
            <a:extLst>
              <a:ext uri="{FF2B5EF4-FFF2-40B4-BE49-F238E27FC236}">
                <a16:creationId xmlns:a16="http://schemas.microsoft.com/office/drawing/2014/main" id="{C7E39750-15D2-4B83-9005-805B262C53F3}"/>
              </a:ext>
            </a:extLst>
          </p:cNvPr>
          <p:cNvPicPr>
            <a:picLocks noChangeAspect="1"/>
          </p:cNvPicPr>
          <p:nvPr/>
        </p:nvPicPr>
        <p:blipFill>
          <a:blip r:embed="rId2"/>
          <a:stretch>
            <a:fillRect/>
          </a:stretch>
        </p:blipFill>
        <p:spPr>
          <a:xfrm>
            <a:off x="1907733" y="4879616"/>
            <a:ext cx="8665769" cy="11217823"/>
          </a:xfrm>
          <a:prstGeom prst="rect">
            <a:avLst/>
          </a:prstGeom>
        </p:spPr>
      </p:pic>
      <p:grpSp>
        <p:nvGrpSpPr>
          <p:cNvPr id="15" name="Group 14">
            <a:extLst>
              <a:ext uri="{FF2B5EF4-FFF2-40B4-BE49-F238E27FC236}">
                <a16:creationId xmlns:a16="http://schemas.microsoft.com/office/drawing/2014/main" id="{E9537076-EF48-4F72-9164-FD8260D550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662471" y="2238608"/>
            <a:ext cx="9593457" cy="16499840"/>
            <a:chOff x="7807230" y="2012810"/>
            <a:chExt cx="3251252" cy="3459865"/>
          </a:xfrm>
        </p:grpSpPr>
        <p:sp>
          <p:nvSpPr>
            <p:cNvPr id="16" name="Rectangle 15">
              <a:extLst>
                <a:ext uri="{FF2B5EF4-FFF2-40B4-BE49-F238E27FC236}">
                  <a16:creationId xmlns:a16="http://schemas.microsoft.com/office/drawing/2014/main" id="{689673CB-C48B-4D05-B6E4-B88CD5BAA0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6C31A20-B341-476E-8C04-A26C87E1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 name="Picture 2" descr="A close up of text on a white background&#10;&#10;Description automatically generated">
            <a:extLst>
              <a:ext uri="{FF2B5EF4-FFF2-40B4-BE49-F238E27FC236}">
                <a16:creationId xmlns:a16="http://schemas.microsoft.com/office/drawing/2014/main" id="{F6C51AD5-1394-4C63-B517-310ADFEBF69A}"/>
              </a:ext>
            </a:extLst>
          </p:cNvPr>
          <p:cNvPicPr>
            <a:picLocks noChangeAspect="1"/>
          </p:cNvPicPr>
          <p:nvPr/>
        </p:nvPicPr>
        <p:blipFill>
          <a:blip r:embed="rId3"/>
          <a:stretch>
            <a:fillRect/>
          </a:stretch>
        </p:blipFill>
        <p:spPr>
          <a:xfrm>
            <a:off x="12115799" y="4879616"/>
            <a:ext cx="8665768" cy="11217822"/>
          </a:xfrm>
          <a:prstGeom prst="rect">
            <a:avLst/>
          </a:prstGeom>
        </p:spPr>
      </p:pic>
      <p:grpSp>
        <p:nvGrpSpPr>
          <p:cNvPr id="19" name="Group 18">
            <a:extLst>
              <a:ext uri="{FF2B5EF4-FFF2-40B4-BE49-F238E27FC236}">
                <a16:creationId xmlns:a16="http://schemas.microsoft.com/office/drawing/2014/main" id="{6EFC3492-86BD-4D75-B5B4-C2DBFE0BD1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81051" y="2238608"/>
            <a:ext cx="9593456" cy="16499840"/>
            <a:chOff x="7807230" y="2012810"/>
            <a:chExt cx="3251252" cy="3459865"/>
          </a:xfrm>
        </p:grpSpPr>
        <p:sp>
          <p:nvSpPr>
            <p:cNvPr id="20" name="Rectangle 19">
              <a:extLst>
                <a:ext uri="{FF2B5EF4-FFF2-40B4-BE49-F238E27FC236}">
                  <a16:creationId xmlns:a16="http://schemas.microsoft.com/office/drawing/2014/main" id="{F72E5074-2516-4705-BFF1-F508394A0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2259E4C-F24C-4180-AEC3-76255D535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 name="Picture 3" descr="A screenshot of a cell phone&#10;&#10;Description automatically generated">
            <a:extLst>
              <a:ext uri="{FF2B5EF4-FFF2-40B4-BE49-F238E27FC236}">
                <a16:creationId xmlns:a16="http://schemas.microsoft.com/office/drawing/2014/main" id="{59F3BC37-F185-48C4-953E-CD7B16F8749E}"/>
              </a:ext>
            </a:extLst>
          </p:cNvPr>
          <p:cNvPicPr>
            <a:picLocks noChangeAspect="1"/>
          </p:cNvPicPr>
          <p:nvPr/>
        </p:nvPicPr>
        <p:blipFill>
          <a:blip r:embed="rId4"/>
          <a:stretch>
            <a:fillRect/>
          </a:stretch>
        </p:blipFill>
        <p:spPr>
          <a:xfrm>
            <a:off x="22344894" y="4879616"/>
            <a:ext cx="8665769" cy="11217823"/>
          </a:xfrm>
          <a:prstGeom prst="rect">
            <a:avLst/>
          </a:prstGeom>
        </p:spPr>
      </p:pic>
    </p:spTree>
    <p:extLst>
      <p:ext uri="{BB962C8B-B14F-4D97-AF65-F5344CB8AC3E}">
        <p14:creationId xmlns:p14="http://schemas.microsoft.com/office/powerpoint/2010/main" val="2827013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3FFFA32-D9F4-4AF9-A025-CD128AC85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55094"/>
            <a:ext cx="32918400" cy="1759050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9">
            <a:extLst>
              <a:ext uri="{FF2B5EF4-FFF2-40B4-BE49-F238E27FC236}">
                <a16:creationId xmlns:a16="http://schemas.microsoft.com/office/drawing/2014/main" id="{2823A416-999C-4FA3-A853-0AE48404B5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0"/>
            <a:ext cx="32918400" cy="9757840"/>
            <a:chOff x="0" y="3808676"/>
            <a:chExt cx="12192000" cy="3049325"/>
          </a:xfrm>
        </p:grpSpPr>
        <p:pic>
          <p:nvPicPr>
            <p:cNvPr id="21" name="Picture 20">
              <a:extLst>
                <a:ext uri="{FF2B5EF4-FFF2-40B4-BE49-F238E27FC236}">
                  <a16:creationId xmlns:a16="http://schemas.microsoft.com/office/drawing/2014/main" id="{9362F656-1A8D-4BA3-BA72-92332E75DB9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2" name="Oval 21">
              <a:extLst>
                <a:ext uri="{FF2B5EF4-FFF2-40B4-BE49-F238E27FC236}">
                  <a16:creationId xmlns:a16="http://schemas.microsoft.com/office/drawing/2014/main" id="{9338807D-FB66-4E3A-9CF0-786662C4A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7339" y="5375082"/>
              <a:ext cx="373711" cy="405516"/>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CE9BA961-B573-4002-95D5-BC9F7D1E247E}"/>
              </a:ext>
            </a:extLst>
          </p:cNvPr>
          <p:cNvSpPr txBox="1"/>
          <p:nvPr/>
        </p:nvSpPr>
        <p:spPr>
          <a:xfrm>
            <a:off x="3183910" y="1433779"/>
            <a:ext cx="26550579" cy="3413766"/>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11800" kern="1200">
                <a:solidFill>
                  <a:srgbClr val="3F3F3F"/>
                </a:solidFill>
                <a:latin typeface="+mj-lt"/>
                <a:ea typeface="+mj-ea"/>
                <a:cs typeface="+mj-cs"/>
              </a:rPr>
              <a:t>Supplemental Handout #1 Outcomes</a:t>
            </a:r>
          </a:p>
        </p:txBody>
      </p:sp>
      <p:sp>
        <p:nvSpPr>
          <p:cNvPr id="6" name="TextBox 5">
            <a:extLst>
              <a:ext uri="{FF2B5EF4-FFF2-40B4-BE49-F238E27FC236}">
                <a16:creationId xmlns:a16="http://schemas.microsoft.com/office/drawing/2014/main" id="{B20FA3CF-E073-4860-AEB3-B8B0E5D2B92F}"/>
              </a:ext>
            </a:extLst>
          </p:cNvPr>
          <p:cNvSpPr txBox="1"/>
          <p:nvPr/>
        </p:nvSpPr>
        <p:spPr>
          <a:xfrm>
            <a:off x="3299413" y="7563279"/>
            <a:ext cx="26550579" cy="12948541"/>
          </a:xfrm>
          <a:prstGeom prst="rect">
            <a:avLst/>
          </a:prstGeom>
        </p:spPr>
        <p:txBody>
          <a:bodyPr vert="horz" lIns="91440" tIns="45720" rIns="91440" bIns="45720" rtlCol="0" anchor="ctr" anchorCtr="0">
            <a:normAutofit/>
          </a:bodyPr>
          <a:lstStyle/>
          <a:p>
            <a:pPr marL="114300" indent="-228600" defTabSz="914400">
              <a:lnSpc>
                <a:spcPct val="90000"/>
              </a:lnSpc>
              <a:spcAft>
                <a:spcPts val="600"/>
              </a:spcAft>
              <a:buFont typeface="Arial" panose="020B0604020202020204" pitchFamily="34" charset="0"/>
              <a:buChar char="•"/>
            </a:pPr>
            <a:endParaRPr lang="en-US" sz="9600">
              <a:solidFill>
                <a:srgbClr val="FFFFFF"/>
              </a:solidFill>
            </a:endParaRPr>
          </a:p>
          <a:p>
            <a:pPr marL="342900" indent="-228600" defTabSz="914400">
              <a:lnSpc>
                <a:spcPct val="90000"/>
              </a:lnSpc>
              <a:spcAft>
                <a:spcPts val="600"/>
              </a:spcAft>
              <a:buFont typeface="Arial" panose="020B0604020202020204" pitchFamily="34" charset="0"/>
              <a:buChar char="•"/>
            </a:pPr>
            <a:r>
              <a:rPr lang="en-US" sz="9600">
                <a:solidFill>
                  <a:srgbClr val="FFFFFF"/>
                </a:solidFill>
              </a:rPr>
              <a:t>Through grading student work we identified sections of our supplemental handout that were less effective than expected in communicating the plant science concepts we were looking to convey.</a:t>
            </a:r>
          </a:p>
          <a:p>
            <a:pPr marL="342900" indent="-228600" defTabSz="914400">
              <a:lnSpc>
                <a:spcPct val="90000"/>
              </a:lnSpc>
              <a:spcAft>
                <a:spcPts val="600"/>
              </a:spcAft>
              <a:buFont typeface="Arial" panose="020B0604020202020204" pitchFamily="34" charset="0"/>
              <a:buChar char="•"/>
            </a:pPr>
            <a:r>
              <a:rPr lang="en-US" sz="9600">
                <a:solidFill>
                  <a:srgbClr val="FFFFFF"/>
                </a:solidFill>
              </a:rPr>
              <a:t>Given the overall rate of student success on supplemental handout questions, we can infer that most students were able to grasp the concepts we introduced.</a:t>
            </a:r>
          </a:p>
        </p:txBody>
      </p:sp>
    </p:spTree>
    <p:extLst>
      <p:ext uri="{BB962C8B-B14F-4D97-AF65-F5344CB8AC3E}">
        <p14:creationId xmlns:p14="http://schemas.microsoft.com/office/powerpoint/2010/main" val="409505354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D3FFFA32-D9F4-4AF9-A025-CD128AC85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55094"/>
            <a:ext cx="32918400" cy="1759050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2823A416-999C-4FA3-A853-0AE48404B5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0"/>
            <a:ext cx="32918400" cy="9757840"/>
            <a:chOff x="0" y="3808676"/>
            <a:chExt cx="12192000" cy="3049325"/>
          </a:xfrm>
        </p:grpSpPr>
        <p:pic>
          <p:nvPicPr>
            <p:cNvPr id="32" name="Picture 31">
              <a:extLst>
                <a:ext uri="{FF2B5EF4-FFF2-40B4-BE49-F238E27FC236}">
                  <a16:creationId xmlns:a16="http://schemas.microsoft.com/office/drawing/2014/main" id="{9362F656-1A8D-4BA3-BA72-92332E75DB9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33" name="Oval 32">
              <a:extLst>
                <a:ext uri="{FF2B5EF4-FFF2-40B4-BE49-F238E27FC236}">
                  <a16:creationId xmlns:a16="http://schemas.microsoft.com/office/drawing/2014/main" id="{9338807D-FB66-4E3A-9CF0-786662C4A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7339" y="5375082"/>
              <a:ext cx="373711" cy="405516"/>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8965158D-A798-4983-BAAF-202E16B93099}"/>
              </a:ext>
            </a:extLst>
          </p:cNvPr>
          <p:cNvSpPr txBox="1"/>
          <p:nvPr/>
        </p:nvSpPr>
        <p:spPr>
          <a:xfrm>
            <a:off x="3183910" y="1433779"/>
            <a:ext cx="26550579" cy="3413766"/>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11800" kern="1200">
                <a:solidFill>
                  <a:srgbClr val="3F3F3F"/>
                </a:solidFill>
                <a:latin typeface="+mj-lt"/>
                <a:ea typeface="+mj-ea"/>
                <a:cs typeface="+mj-cs"/>
              </a:rPr>
              <a:t>Supplemental Handout #2 Outcomes</a:t>
            </a:r>
          </a:p>
        </p:txBody>
      </p:sp>
      <p:sp>
        <p:nvSpPr>
          <p:cNvPr id="6" name="TextBox 5">
            <a:extLst>
              <a:ext uri="{FF2B5EF4-FFF2-40B4-BE49-F238E27FC236}">
                <a16:creationId xmlns:a16="http://schemas.microsoft.com/office/drawing/2014/main" id="{A0D0CAD8-5C1E-4221-AC63-78137E17BB92}"/>
              </a:ext>
            </a:extLst>
          </p:cNvPr>
          <p:cNvSpPr txBox="1"/>
          <p:nvPr/>
        </p:nvSpPr>
        <p:spPr>
          <a:xfrm>
            <a:off x="3183910" y="9757840"/>
            <a:ext cx="26970508" cy="9425836"/>
          </a:xfrm>
          <a:prstGeom prst="rect">
            <a:avLst/>
          </a:prstGeom>
        </p:spPr>
        <p:txBody>
          <a:bodyPr vert="horz" lIns="91440" tIns="45720" rIns="91440" bIns="45720" rtlCol="0" anchor="ctr">
            <a:normAutofit fontScale="92500"/>
          </a:bodyPr>
          <a:lstStyle/>
          <a:p>
            <a:pPr marL="342900" indent="-228600" defTabSz="914400">
              <a:lnSpc>
                <a:spcPct val="90000"/>
              </a:lnSpc>
              <a:spcAft>
                <a:spcPts val="600"/>
              </a:spcAft>
              <a:buFont typeface="Arial" panose="020B0604020202020204" pitchFamily="34" charset="0"/>
              <a:buChar char="•"/>
            </a:pPr>
            <a:r>
              <a:rPr lang="en-US" sz="8000">
                <a:solidFill>
                  <a:srgbClr val="FFFFFF"/>
                </a:solidFill>
              </a:rPr>
              <a:t>10 groups had issues listing what factors were being controlled (59%)</a:t>
            </a:r>
          </a:p>
          <a:p>
            <a:pPr marL="342900" indent="-228600" defTabSz="914400">
              <a:lnSpc>
                <a:spcPct val="90000"/>
              </a:lnSpc>
              <a:spcAft>
                <a:spcPts val="600"/>
              </a:spcAft>
              <a:buFont typeface="Arial" panose="020B0604020202020204" pitchFamily="34" charset="0"/>
              <a:buChar char="•"/>
            </a:pPr>
            <a:r>
              <a:rPr lang="en-US" sz="8000">
                <a:solidFill>
                  <a:srgbClr val="FFFFFF"/>
                </a:solidFill>
              </a:rPr>
              <a:t>4 groups had issues developing a clear and concise hypothesis (24%)</a:t>
            </a:r>
          </a:p>
          <a:p>
            <a:pPr marL="114300" indent="-228600" defTabSz="914400">
              <a:lnSpc>
                <a:spcPct val="90000"/>
              </a:lnSpc>
              <a:spcAft>
                <a:spcPts val="600"/>
              </a:spcAft>
              <a:buFont typeface="Arial" panose="020B0604020202020204" pitchFamily="34" charset="0"/>
              <a:buChar char="•"/>
            </a:pPr>
            <a:endParaRPr lang="en-US" sz="8000">
              <a:solidFill>
                <a:srgbClr val="FFFFFF"/>
              </a:solidFill>
            </a:endParaRPr>
          </a:p>
          <a:p>
            <a:pPr marL="342900" indent="-228600" defTabSz="914400">
              <a:lnSpc>
                <a:spcPct val="90000"/>
              </a:lnSpc>
              <a:spcAft>
                <a:spcPts val="600"/>
              </a:spcAft>
              <a:buFont typeface="Arial" panose="020B0604020202020204" pitchFamily="34" charset="0"/>
              <a:buChar char="•"/>
            </a:pPr>
            <a:r>
              <a:rPr lang="en-US" sz="8000">
                <a:solidFill>
                  <a:srgbClr val="FFFFFF"/>
                </a:solidFill>
              </a:rPr>
              <a:t>We found most groups developed unique methodology based on specific examples provided to them from the supplemental handout.</a:t>
            </a:r>
          </a:p>
          <a:p>
            <a:pPr marL="342900" indent="-228600" defTabSz="914400">
              <a:lnSpc>
                <a:spcPct val="90000"/>
              </a:lnSpc>
              <a:spcAft>
                <a:spcPts val="600"/>
              </a:spcAft>
              <a:buFont typeface="Arial" panose="020B0604020202020204" pitchFamily="34" charset="0"/>
              <a:buChar char="•"/>
            </a:pPr>
            <a:r>
              <a:rPr lang="en-US" sz="8000">
                <a:solidFill>
                  <a:srgbClr val="FFFFFF"/>
                </a:solidFill>
              </a:rPr>
              <a:t>Students were able to interpret data provided to them without over-extrapolation.</a:t>
            </a:r>
          </a:p>
        </p:txBody>
      </p:sp>
    </p:spTree>
    <p:extLst>
      <p:ext uri="{BB962C8B-B14F-4D97-AF65-F5344CB8AC3E}">
        <p14:creationId xmlns:p14="http://schemas.microsoft.com/office/powerpoint/2010/main" val="301485949"/>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1">
            <a:extLst>
              <a:ext uri="{FF2B5EF4-FFF2-40B4-BE49-F238E27FC236}">
                <a16:creationId xmlns:a16="http://schemas.microsoft.com/office/drawing/2014/main" id="{FC7A3AA1-44C4-4CBE-8808-D86A411AD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918400" cy="97038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3">
            <a:extLst>
              <a:ext uri="{FF2B5EF4-FFF2-40B4-BE49-F238E27FC236}">
                <a16:creationId xmlns:a16="http://schemas.microsoft.com/office/drawing/2014/main" id="{4FDAB746-A9A3-4EC2-8997-5EB71BC964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5070265"/>
            <a:ext cx="32918400" cy="445848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4" name="TextBox 3">
            <a:extLst>
              <a:ext uri="{FF2B5EF4-FFF2-40B4-BE49-F238E27FC236}">
                <a16:creationId xmlns:a16="http://schemas.microsoft.com/office/drawing/2014/main" id="{A05F70F9-D7B5-4904-82C9-DEBB446A14E8}"/>
              </a:ext>
            </a:extLst>
          </p:cNvPr>
          <p:cNvSpPr txBox="1"/>
          <p:nvPr/>
        </p:nvSpPr>
        <p:spPr>
          <a:xfrm>
            <a:off x="2172614" y="1082649"/>
            <a:ext cx="29228713" cy="5676595"/>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11800">
                <a:solidFill>
                  <a:srgbClr val="FFFFFF"/>
                </a:solidFill>
                <a:latin typeface="+mj-lt"/>
                <a:ea typeface="+mj-ea"/>
                <a:cs typeface="+mj-cs"/>
              </a:rPr>
              <a:t>Challenges and opportunities for growth </a:t>
            </a:r>
          </a:p>
        </p:txBody>
      </p:sp>
      <p:sp>
        <p:nvSpPr>
          <p:cNvPr id="21" name="Rectangle 15">
            <a:extLst>
              <a:ext uri="{FF2B5EF4-FFF2-40B4-BE49-F238E27FC236}">
                <a16:creationId xmlns:a16="http://schemas.microsoft.com/office/drawing/2014/main" id="{091C9E05-1ED5-4438-8E0F-382199749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8977164"/>
            <a:ext cx="32910170" cy="1296843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3FC8A46-68D9-4CA5-AB17-43C88B304758}"/>
              </a:ext>
            </a:extLst>
          </p:cNvPr>
          <p:cNvSpPr txBox="1"/>
          <p:nvPr/>
        </p:nvSpPr>
        <p:spPr>
          <a:xfrm>
            <a:off x="17900594" y="9592242"/>
            <a:ext cx="15631783" cy="4154984"/>
          </a:xfrm>
          <a:prstGeom prst="rect">
            <a:avLst/>
          </a:prstGeom>
          <a:noFill/>
        </p:spPr>
        <p:txBody>
          <a:bodyPr wrap="square" rtlCol="0" anchor="t">
            <a:spAutoFit/>
          </a:bodyPr>
          <a:lstStyle/>
          <a:p>
            <a:pPr marL="685800" indent="-685800">
              <a:spcAft>
                <a:spcPts val="600"/>
              </a:spcAft>
              <a:buFont typeface="Arial" panose="020B0604020202020204" pitchFamily="34" charset="0"/>
              <a:buChar char="•"/>
            </a:pPr>
            <a:r>
              <a:rPr lang="en-US" sz="6600">
                <a:solidFill>
                  <a:srgbClr val="33006F"/>
                </a:solidFill>
                <a:cs typeface="Calibri"/>
              </a:rPr>
              <a:t>Through the grading process we encountered challenges regarding the flow of information regarding the soil component </a:t>
            </a:r>
          </a:p>
        </p:txBody>
      </p:sp>
      <p:sp>
        <p:nvSpPr>
          <p:cNvPr id="6" name="TextBox 5">
            <a:extLst>
              <a:ext uri="{FF2B5EF4-FFF2-40B4-BE49-F238E27FC236}">
                <a16:creationId xmlns:a16="http://schemas.microsoft.com/office/drawing/2014/main" id="{FAACFCBA-A19B-44D3-92D0-8422CE674FED}"/>
              </a:ext>
            </a:extLst>
          </p:cNvPr>
          <p:cNvSpPr txBox="1"/>
          <p:nvPr/>
        </p:nvSpPr>
        <p:spPr>
          <a:xfrm>
            <a:off x="613977" y="8497308"/>
            <a:ext cx="13578840" cy="8565064"/>
          </a:xfrm>
          <a:prstGeom prst="rect">
            <a:avLst/>
          </a:prstGeom>
        </p:spPr>
        <p:txBody>
          <a:bodyPr vert="horz" lIns="91440" tIns="45720" rIns="91440" bIns="45720" rtlCol="0" anchor="ctr">
            <a:normAutofit/>
          </a:bodyPr>
          <a:lstStyle/>
          <a:p>
            <a:pPr marL="342900" indent="-228600" defTabSz="914400">
              <a:lnSpc>
                <a:spcPct val="90000"/>
              </a:lnSpc>
              <a:spcAft>
                <a:spcPts val="600"/>
              </a:spcAft>
              <a:buFont typeface="Arial" panose="020B0604020202020204" pitchFamily="34" charset="0"/>
              <a:buChar char="•"/>
            </a:pPr>
            <a:r>
              <a:rPr lang="en-US" sz="6600"/>
              <a:t>Adaptation of the supplements to Zoom presented a unique set of obstacles for us. We had to provide the same challenges, faced in lab without a lab. Resulting in limited hands-on learning opportunities to reinforce supplement content.</a:t>
            </a:r>
          </a:p>
        </p:txBody>
      </p:sp>
      <p:pic>
        <p:nvPicPr>
          <p:cNvPr id="5" name="Picture 4" descr="A close up of a logo&#10;&#10;Description automatically generated">
            <a:extLst>
              <a:ext uri="{FF2B5EF4-FFF2-40B4-BE49-F238E27FC236}">
                <a16:creationId xmlns:a16="http://schemas.microsoft.com/office/drawing/2014/main" id="{978C0D52-D3CD-4C53-A6C6-432736E9E513}"/>
              </a:ext>
            </a:extLst>
          </p:cNvPr>
          <p:cNvPicPr>
            <a:picLocks noChangeAspect="1"/>
          </p:cNvPicPr>
          <p:nvPr/>
        </p:nvPicPr>
        <p:blipFill rotWithShape="1">
          <a:blip r:embed="rId3"/>
          <a:srcRect l="17215" t="19974" r="13931" b="18855"/>
          <a:stretch/>
        </p:blipFill>
        <p:spPr>
          <a:xfrm>
            <a:off x="12826175" y="15461382"/>
            <a:ext cx="7257820" cy="6447963"/>
          </a:xfrm>
          <a:prstGeom prst="rect">
            <a:avLst/>
          </a:prstGeom>
        </p:spPr>
      </p:pic>
    </p:spTree>
    <p:extLst>
      <p:ext uri="{BB962C8B-B14F-4D97-AF65-F5344CB8AC3E}">
        <p14:creationId xmlns:p14="http://schemas.microsoft.com/office/powerpoint/2010/main" val="28414877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7">
            <a:extLst>
              <a:ext uri="{FF2B5EF4-FFF2-40B4-BE49-F238E27FC236}">
                <a16:creationId xmlns:a16="http://schemas.microsoft.com/office/drawing/2014/main" id="{D3FFFA32-D9F4-4AF9-A025-CD128AC85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55094"/>
            <a:ext cx="32918400" cy="1759050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19">
            <a:extLst>
              <a:ext uri="{FF2B5EF4-FFF2-40B4-BE49-F238E27FC236}">
                <a16:creationId xmlns:a16="http://schemas.microsoft.com/office/drawing/2014/main" id="{2823A416-999C-4FA3-A853-0AE48404B5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0"/>
            <a:ext cx="32918400" cy="9757840"/>
            <a:chOff x="0" y="3808676"/>
            <a:chExt cx="12192000" cy="3049325"/>
          </a:xfrm>
        </p:grpSpPr>
        <p:pic>
          <p:nvPicPr>
            <p:cNvPr id="21" name="Picture 20">
              <a:extLst>
                <a:ext uri="{FF2B5EF4-FFF2-40B4-BE49-F238E27FC236}">
                  <a16:creationId xmlns:a16="http://schemas.microsoft.com/office/drawing/2014/main" id="{9362F656-1A8D-4BA3-BA72-92332E75DB9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2" name="Oval 21">
              <a:extLst>
                <a:ext uri="{FF2B5EF4-FFF2-40B4-BE49-F238E27FC236}">
                  <a16:creationId xmlns:a16="http://schemas.microsoft.com/office/drawing/2014/main" id="{9338807D-FB66-4E3A-9CF0-786662C4A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7339" y="5375082"/>
              <a:ext cx="373711" cy="405516"/>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3800C6C8-106C-45A7-95A3-400A73A00695}"/>
              </a:ext>
            </a:extLst>
          </p:cNvPr>
          <p:cNvSpPr txBox="1"/>
          <p:nvPr/>
        </p:nvSpPr>
        <p:spPr>
          <a:xfrm>
            <a:off x="3183910" y="1433779"/>
            <a:ext cx="26550579" cy="3413766"/>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11800" kern="1200">
                <a:solidFill>
                  <a:srgbClr val="3F3F3F"/>
                </a:solidFill>
                <a:latin typeface="+mj-lt"/>
                <a:ea typeface="+mj-ea"/>
                <a:cs typeface="+mj-cs"/>
              </a:rPr>
              <a:t>Our experience</a:t>
            </a:r>
          </a:p>
        </p:txBody>
      </p:sp>
      <p:sp>
        <p:nvSpPr>
          <p:cNvPr id="4" name="TextBox 3">
            <a:extLst>
              <a:ext uri="{FF2B5EF4-FFF2-40B4-BE49-F238E27FC236}">
                <a16:creationId xmlns:a16="http://schemas.microsoft.com/office/drawing/2014/main" id="{9D23C387-A50D-4819-B259-5D5D8FF8679B}"/>
              </a:ext>
            </a:extLst>
          </p:cNvPr>
          <p:cNvSpPr txBox="1"/>
          <p:nvPr/>
        </p:nvSpPr>
        <p:spPr>
          <a:xfrm>
            <a:off x="1995054" y="7502236"/>
            <a:ext cx="29385491" cy="14443364"/>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fontScale="92500" lnSpcReduction="10000"/>
          </a:bodyPr>
          <a:lstStyle/>
          <a:p>
            <a:pPr defTabSz="914400">
              <a:lnSpc>
                <a:spcPct val="90000"/>
              </a:lnSpc>
              <a:spcAft>
                <a:spcPts val="600"/>
              </a:spcAft>
            </a:pPr>
            <a:r>
              <a:rPr lang="en-US" sz="6600">
                <a:solidFill>
                  <a:srgbClr val="FFFFFF"/>
                </a:solidFill>
              </a:rPr>
              <a:t>The detailed process of lab material formation and creation</a:t>
            </a:r>
          </a:p>
          <a:p>
            <a:pPr marL="914400" indent="-228600" defTabSz="914400">
              <a:lnSpc>
                <a:spcPct val="90000"/>
              </a:lnSpc>
              <a:spcAft>
                <a:spcPts val="600"/>
              </a:spcAft>
              <a:buFont typeface="Arial" panose="020B0604020202020204" pitchFamily="34" charset="0"/>
              <a:buChar char="•"/>
            </a:pPr>
            <a:r>
              <a:rPr lang="en-US" sz="6600">
                <a:solidFill>
                  <a:srgbClr val="FFFFFF"/>
                </a:solidFill>
              </a:rPr>
              <a:t>Formation of learning objectives.</a:t>
            </a:r>
          </a:p>
          <a:p>
            <a:pPr marL="914400" indent="-228600" defTabSz="914400">
              <a:lnSpc>
                <a:spcPct val="90000"/>
              </a:lnSpc>
              <a:spcAft>
                <a:spcPts val="600"/>
              </a:spcAft>
              <a:buFont typeface="Arial" panose="020B0604020202020204" pitchFamily="34" charset="0"/>
              <a:buChar char="•"/>
            </a:pPr>
            <a:r>
              <a:rPr lang="en-US" sz="6600">
                <a:solidFill>
                  <a:srgbClr val="FFFFFF"/>
                </a:solidFill>
              </a:rPr>
              <a:t>Developed a deeper understanding of introductory plant biology.</a:t>
            </a:r>
          </a:p>
          <a:p>
            <a:pPr marL="914400" indent="-228600" defTabSz="914400">
              <a:lnSpc>
                <a:spcPct val="90000"/>
              </a:lnSpc>
              <a:spcAft>
                <a:spcPts val="600"/>
              </a:spcAft>
              <a:buFont typeface="Arial" panose="020B0604020202020204" pitchFamily="34" charset="0"/>
              <a:buChar char="•"/>
            </a:pPr>
            <a:r>
              <a:rPr lang="en-US" sz="6600">
                <a:solidFill>
                  <a:srgbClr val="FFFFFF"/>
                </a:solidFill>
              </a:rPr>
              <a:t>Utilizing wording, formatting, and presentation to develop methodology which can achieve successful student outcomes.</a:t>
            </a:r>
          </a:p>
          <a:p>
            <a:pPr marL="57150" indent="-228600" defTabSz="914400">
              <a:lnSpc>
                <a:spcPct val="90000"/>
              </a:lnSpc>
              <a:spcAft>
                <a:spcPts val="600"/>
              </a:spcAft>
              <a:buFont typeface="Arial" panose="020B0604020202020204" pitchFamily="34" charset="0"/>
              <a:buChar char="•"/>
            </a:pPr>
            <a:endParaRPr lang="en-US" sz="6600">
              <a:solidFill>
                <a:srgbClr val="FFFFFF"/>
              </a:solidFill>
            </a:endParaRPr>
          </a:p>
          <a:p>
            <a:pPr defTabSz="914400">
              <a:lnSpc>
                <a:spcPct val="90000"/>
              </a:lnSpc>
              <a:spcAft>
                <a:spcPts val="600"/>
              </a:spcAft>
            </a:pPr>
            <a:r>
              <a:rPr lang="en-US" sz="6600">
                <a:solidFill>
                  <a:srgbClr val="FFFFFF"/>
                </a:solidFill>
              </a:rPr>
              <a:t>Approaches to engaging students in the presented material</a:t>
            </a:r>
          </a:p>
          <a:p>
            <a:pPr marL="857250" indent="-228600" defTabSz="914400">
              <a:lnSpc>
                <a:spcPct val="90000"/>
              </a:lnSpc>
              <a:spcAft>
                <a:spcPts val="600"/>
              </a:spcAft>
              <a:buFont typeface="Arial" panose="020B0604020202020204" pitchFamily="34" charset="0"/>
              <a:buChar char="•"/>
            </a:pPr>
            <a:r>
              <a:rPr lang="en-US" sz="6600">
                <a:solidFill>
                  <a:srgbClr val="FFFFFF"/>
                </a:solidFill>
              </a:rPr>
              <a:t>Reinforced plant biology concepts while educating our peers.</a:t>
            </a:r>
          </a:p>
          <a:p>
            <a:pPr marL="857250" indent="-228600" defTabSz="914400">
              <a:lnSpc>
                <a:spcPct val="90000"/>
              </a:lnSpc>
              <a:spcAft>
                <a:spcPts val="600"/>
              </a:spcAft>
              <a:buFont typeface="Arial" panose="020B0604020202020204" pitchFamily="34" charset="0"/>
              <a:buChar char="•"/>
            </a:pPr>
            <a:r>
              <a:rPr lang="en-US" sz="6600">
                <a:solidFill>
                  <a:srgbClr val="FFFFFF"/>
                </a:solidFill>
              </a:rPr>
              <a:t>Gained valuable insight into the discussion and presentation of plant biology from an educational perspective.</a:t>
            </a:r>
          </a:p>
          <a:p>
            <a:pPr marL="857250" indent="-228600" defTabSz="914400">
              <a:lnSpc>
                <a:spcPct val="90000"/>
              </a:lnSpc>
              <a:spcAft>
                <a:spcPts val="600"/>
              </a:spcAft>
              <a:buFont typeface="Arial" panose="020B0604020202020204" pitchFamily="34" charset="0"/>
              <a:buChar char="•"/>
            </a:pPr>
            <a:r>
              <a:rPr lang="en-US" sz="6600">
                <a:solidFill>
                  <a:srgbClr val="FFFFFF"/>
                </a:solidFill>
              </a:rPr>
              <a:t>Learned the benefit of student discussion through prompts, questions and observation to promote cooperative learning</a:t>
            </a:r>
          </a:p>
          <a:p>
            <a:pPr marL="57150" indent="-228600" defTabSz="914400">
              <a:lnSpc>
                <a:spcPct val="90000"/>
              </a:lnSpc>
              <a:spcAft>
                <a:spcPts val="600"/>
              </a:spcAft>
              <a:buFont typeface="Arial" panose="020B0604020202020204" pitchFamily="34" charset="0"/>
              <a:buChar char="•"/>
            </a:pPr>
            <a:endParaRPr lang="en-US" sz="6600">
              <a:solidFill>
                <a:srgbClr val="FFFFFF"/>
              </a:solidFill>
            </a:endParaRPr>
          </a:p>
          <a:p>
            <a:pPr defTabSz="914400">
              <a:lnSpc>
                <a:spcPct val="90000"/>
              </a:lnSpc>
              <a:spcAft>
                <a:spcPts val="600"/>
              </a:spcAft>
            </a:pPr>
            <a:r>
              <a:rPr lang="en-US" sz="6600">
                <a:solidFill>
                  <a:srgbClr val="FFFFFF"/>
                </a:solidFill>
              </a:rPr>
              <a:t>Overall</a:t>
            </a:r>
          </a:p>
          <a:p>
            <a:pPr marL="285750" indent="-228600" defTabSz="914400">
              <a:lnSpc>
                <a:spcPct val="90000"/>
              </a:lnSpc>
              <a:spcAft>
                <a:spcPts val="600"/>
              </a:spcAft>
              <a:buFont typeface="Arial" panose="020B0604020202020204" pitchFamily="34" charset="0"/>
              <a:buChar char="•"/>
            </a:pPr>
            <a:r>
              <a:rPr lang="en-US" sz="6600">
                <a:solidFill>
                  <a:srgbClr val="FFFFFF"/>
                </a:solidFill>
              </a:rPr>
              <a:t>Reinforced the fundamentals of plant biology in both the students as well as in ourselves.</a:t>
            </a:r>
          </a:p>
          <a:p>
            <a:pPr marL="285750" indent="-228600" defTabSz="914400">
              <a:lnSpc>
                <a:spcPct val="90000"/>
              </a:lnSpc>
              <a:spcAft>
                <a:spcPts val="600"/>
              </a:spcAft>
              <a:buFont typeface="Arial" panose="020B0604020202020204" pitchFamily="34" charset="0"/>
              <a:buChar char="•"/>
            </a:pPr>
            <a:r>
              <a:rPr lang="en-US" sz="6600">
                <a:solidFill>
                  <a:srgbClr val="FFFFFF"/>
                </a:solidFill>
              </a:rPr>
              <a:t>Explored new content which supplemented introductory biology education.</a:t>
            </a:r>
          </a:p>
          <a:p>
            <a:pPr marL="285750" indent="-228600" defTabSz="914400">
              <a:lnSpc>
                <a:spcPct val="90000"/>
              </a:lnSpc>
              <a:spcAft>
                <a:spcPts val="600"/>
              </a:spcAft>
              <a:buFont typeface="Arial" panose="020B0604020202020204" pitchFamily="34" charset="0"/>
              <a:buChar char="•"/>
            </a:pPr>
            <a:r>
              <a:rPr lang="en-US" sz="6600">
                <a:solidFill>
                  <a:srgbClr val="FFFFFF"/>
                </a:solidFill>
              </a:rPr>
              <a:t>Gained valuable insight into educational skills. </a:t>
            </a:r>
          </a:p>
        </p:txBody>
      </p:sp>
    </p:spTree>
    <p:extLst>
      <p:ext uri="{BB962C8B-B14F-4D97-AF65-F5344CB8AC3E}">
        <p14:creationId xmlns:p14="http://schemas.microsoft.com/office/powerpoint/2010/main" val="81316792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Right 15">
            <a:extLst>
              <a:ext uri="{FF2B5EF4-FFF2-40B4-BE49-F238E27FC236}">
                <a16:creationId xmlns:a16="http://schemas.microsoft.com/office/drawing/2014/main" id="{D9BD5FBD-8919-4585-8133-4A0417839ED9}"/>
              </a:ext>
            </a:extLst>
          </p:cNvPr>
          <p:cNvSpPr>
            <a:spLocks noChangeAspect="1"/>
          </p:cNvSpPr>
          <p:nvPr/>
        </p:nvSpPr>
        <p:spPr>
          <a:xfrm rot="4020000">
            <a:off x="9655332" y="8229600"/>
            <a:ext cx="6949445" cy="4572000"/>
          </a:xfrm>
          <a:prstGeom prst="rightArrow">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49873168-8DBB-40B5-9EF0-4D499F880F0C}"/>
              </a:ext>
            </a:extLst>
          </p:cNvPr>
          <p:cNvGrpSpPr>
            <a:grpSpLocks noChangeAspect="1"/>
          </p:cNvGrpSpPr>
          <p:nvPr/>
        </p:nvGrpSpPr>
        <p:grpSpPr>
          <a:xfrm>
            <a:off x="486187" y="315537"/>
            <a:ext cx="12643868" cy="11764182"/>
            <a:chOff x="6618147" y="3287945"/>
            <a:chExt cx="3291840" cy="3307160"/>
          </a:xfrm>
        </p:grpSpPr>
        <p:sp>
          <p:nvSpPr>
            <p:cNvPr id="10" name="Flowchart: Alternate Process 9">
              <a:extLst>
                <a:ext uri="{FF2B5EF4-FFF2-40B4-BE49-F238E27FC236}">
                  <a16:creationId xmlns:a16="http://schemas.microsoft.com/office/drawing/2014/main" id="{C1D3656C-6217-4BED-B5EB-5BA95AA9F54E}"/>
                </a:ext>
              </a:extLst>
            </p:cNvPr>
            <p:cNvSpPr/>
            <p:nvPr/>
          </p:nvSpPr>
          <p:spPr>
            <a:xfrm>
              <a:off x="6618147" y="3287945"/>
              <a:ext cx="3291840" cy="3291840"/>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143DFFA-6758-4846-8264-79E2042CD1B0}"/>
                </a:ext>
              </a:extLst>
            </p:cNvPr>
            <p:cNvSpPr txBox="1"/>
            <p:nvPr/>
          </p:nvSpPr>
          <p:spPr>
            <a:xfrm>
              <a:off x="6757846" y="3869646"/>
              <a:ext cx="3123524" cy="2725459"/>
            </a:xfrm>
            <a:prstGeom prst="rect">
              <a:avLst/>
            </a:prstGeom>
            <a:noFill/>
          </p:spPr>
          <p:txBody>
            <a:bodyPr wrap="square" rtlCol="0" anchor="t">
              <a:spAutoFit/>
            </a:bodyPr>
            <a:lstStyle/>
            <a:p>
              <a:pPr marL="685800" marR="0" lvl="0" indent="-685800">
                <a:spcBef>
                  <a:spcPts val="0"/>
                </a:spcBef>
                <a:spcAft>
                  <a:spcPts val="0"/>
                </a:spcAft>
                <a:buFont typeface="Arial" panose="05050102010706020507" pitchFamily="18" charset="2"/>
                <a:buChar char="•"/>
              </a:pPr>
              <a:r>
                <a:rPr lang="en-US" sz="4800">
                  <a:solidFill>
                    <a:schemeClr val="accent4"/>
                  </a:solidFill>
                  <a:latin typeface="Calibri" panose="020F0502020204030204" pitchFamily="34" charset="0"/>
                  <a:ea typeface="Calibri" panose="020F0502020204030204" pitchFamily="34" charset="0"/>
                  <a:cs typeface="Times New Roman" panose="02020603050405020304" pitchFamily="18" charset="0"/>
                </a:rPr>
                <a:t>The Master Gardeners Program is an intensive course on basic plant biology, plant identification, and plant-problem diagnosis.</a:t>
              </a:r>
              <a:endParaRPr lang="en-US"/>
            </a:p>
            <a:p>
              <a:pPr marL="685800" indent="-685800">
                <a:buFont typeface="Arial" panose="05050102010706020507" pitchFamily="18" charset="2"/>
                <a:buChar char="•"/>
              </a:pPr>
              <a:r>
                <a:rPr lang="en-US" sz="4800">
                  <a:solidFill>
                    <a:schemeClr val="accent4"/>
                  </a:solidFill>
                  <a:latin typeface="Calibri"/>
                  <a:ea typeface="Calibri" panose="020F0502020204030204" pitchFamily="34" charset="0"/>
                  <a:cs typeface="Times New Roman"/>
                </a:rPr>
                <a:t>The students in this program are also trained as community educators on these topics. </a:t>
              </a:r>
              <a:endParaRPr lang="en-US" sz="4800">
                <a:solidFill>
                  <a:schemeClr val="accent4"/>
                </a:solidFill>
                <a:latin typeface="Calibri" panose="020F0502020204030204" pitchFamily="34" charset="0"/>
                <a:ea typeface="Calibri" panose="020F0502020204030204" pitchFamily="34" charset="0"/>
                <a:cs typeface="Times New Roman" panose="02020603050405020304" pitchFamily="18" charset="0"/>
              </a:endParaRPr>
            </a:p>
            <a:p>
              <a:pPr marL="685800" indent="-685800">
                <a:buFont typeface="Arial" panose="05050102010706020507" pitchFamily="18" charset="2"/>
                <a:buChar char="•"/>
              </a:pPr>
              <a:r>
                <a:rPr lang="en-US" sz="4800">
                  <a:solidFill>
                    <a:schemeClr val="accent4"/>
                  </a:solidFill>
                  <a:latin typeface="Calibri"/>
                  <a:ea typeface="Calibri" panose="020F0502020204030204" pitchFamily="34" charset="0"/>
                  <a:cs typeface="Times New Roman"/>
                </a:rPr>
                <a:t>For this project I integrated and applied knowledge from the Master Gardeners Program into further developing my understanding of plant biology and community education. </a:t>
              </a:r>
              <a:endParaRPr lang="en-US" sz="4800">
                <a:solidFill>
                  <a:schemeClr val="accent4"/>
                </a:solidFill>
                <a:latin typeface="Calibri" panose="020F0502020204030204" pitchFamily="34" charset="0"/>
                <a:ea typeface="Calibri" panose="020F0502020204030204" pitchFamily="34" charset="0"/>
                <a:cs typeface="Times New Roman"/>
              </a:endParaRPr>
            </a:p>
            <a:p>
              <a:pPr marL="685800" indent="-685800">
                <a:buFont typeface="Arial" panose="05050102010706020507" pitchFamily="18" charset="2"/>
                <a:buChar char="•"/>
              </a:pPr>
              <a:r>
                <a:rPr lang="en-US" sz="4800">
                  <a:solidFill>
                    <a:schemeClr val="accent4"/>
                  </a:solidFill>
                  <a:latin typeface="Calibri"/>
                  <a:ea typeface="Calibri" panose="020F0502020204030204" pitchFamily="34" charset="0"/>
                  <a:cs typeface="Times New Roman"/>
                </a:rPr>
                <a:t>I learned to facilitated discussions that focused on developing students’ understanding of plant biology.</a:t>
              </a:r>
            </a:p>
          </p:txBody>
        </p:sp>
        <p:sp>
          <p:nvSpPr>
            <p:cNvPr id="13" name="TextBox 12">
              <a:extLst>
                <a:ext uri="{FF2B5EF4-FFF2-40B4-BE49-F238E27FC236}">
                  <a16:creationId xmlns:a16="http://schemas.microsoft.com/office/drawing/2014/main" id="{2F3D62E0-4F12-4E1E-9EBD-A259D1709C11}"/>
                </a:ext>
              </a:extLst>
            </p:cNvPr>
            <p:cNvSpPr txBox="1"/>
            <p:nvPr/>
          </p:nvSpPr>
          <p:spPr>
            <a:xfrm>
              <a:off x="6895665" y="3352173"/>
              <a:ext cx="2985705" cy="510483"/>
            </a:xfrm>
            <a:prstGeom prst="rect">
              <a:avLst/>
            </a:prstGeom>
            <a:noFill/>
          </p:spPr>
          <p:txBody>
            <a:bodyPr wrap="square" rtlCol="0" anchor="t">
              <a:spAutoFit/>
            </a:bodyPr>
            <a:lstStyle/>
            <a:p>
              <a:r>
                <a:rPr lang="en-US" sz="7200" b="1">
                  <a:solidFill>
                    <a:schemeClr val="accent4"/>
                  </a:solidFill>
                </a:rPr>
                <a:t>Master Gardeners Program</a:t>
              </a:r>
            </a:p>
            <a:p>
              <a:r>
                <a:rPr lang="en-US" sz="4000" b="1">
                  <a:solidFill>
                    <a:schemeClr val="accent4"/>
                  </a:solidFill>
                </a:rPr>
                <a:t>(Miranda Everett)</a:t>
              </a:r>
              <a:endParaRPr lang="en-US" sz="3600" b="1">
                <a:solidFill>
                  <a:schemeClr val="accent4"/>
                </a:solidFill>
              </a:endParaRPr>
            </a:p>
          </p:txBody>
        </p:sp>
      </p:grpSp>
      <p:sp>
        <p:nvSpPr>
          <p:cNvPr id="15" name="Arrow: Right 14">
            <a:extLst>
              <a:ext uri="{FF2B5EF4-FFF2-40B4-BE49-F238E27FC236}">
                <a16:creationId xmlns:a16="http://schemas.microsoft.com/office/drawing/2014/main" id="{5698B236-7FC2-44CA-9AA2-783079F61694}"/>
              </a:ext>
            </a:extLst>
          </p:cNvPr>
          <p:cNvSpPr>
            <a:spLocks/>
          </p:cNvSpPr>
          <p:nvPr/>
        </p:nvSpPr>
        <p:spPr>
          <a:xfrm rot="6780000">
            <a:off x="16919380" y="8229600"/>
            <a:ext cx="6949440" cy="4572000"/>
          </a:xfrm>
          <a:prstGeom prst="rightArrow">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Connector 16">
            <a:extLst>
              <a:ext uri="{FF2B5EF4-FFF2-40B4-BE49-F238E27FC236}">
                <a16:creationId xmlns:a16="http://schemas.microsoft.com/office/drawing/2014/main" id="{F040ECA7-EB38-4878-A9D8-B0A2879A66B2}"/>
              </a:ext>
            </a:extLst>
          </p:cNvPr>
          <p:cNvSpPr>
            <a:spLocks noChangeAspect="1"/>
          </p:cNvSpPr>
          <p:nvPr/>
        </p:nvSpPr>
        <p:spPr>
          <a:xfrm>
            <a:off x="11916377" y="12352542"/>
            <a:ext cx="9574027" cy="9574027"/>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D92BEF76-71B7-44BC-8554-0523CA37E851}"/>
              </a:ext>
            </a:extLst>
          </p:cNvPr>
          <p:cNvGrpSpPr>
            <a:grpSpLocks noChangeAspect="1"/>
          </p:cNvGrpSpPr>
          <p:nvPr/>
        </p:nvGrpSpPr>
        <p:grpSpPr>
          <a:xfrm>
            <a:off x="20479858" y="315532"/>
            <a:ext cx="11831612" cy="11709687"/>
            <a:chOff x="17815712" y="5239157"/>
            <a:chExt cx="3291840" cy="3243000"/>
          </a:xfrm>
        </p:grpSpPr>
        <p:sp>
          <p:nvSpPr>
            <p:cNvPr id="9" name="Flowchart: Alternate Process 8">
              <a:extLst>
                <a:ext uri="{FF2B5EF4-FFF2-40B4-BE49-F238E27FC236}">
                  <a16:creationId xmlns:a16="http://schemas.microsoft.com/office/drawing/2014/main" id="{AB95F3F5-EDC4-42EC-953D-3BED0C0E0650}"/>
                </a:ext>
              </a:extLst>
            </p:cNvPr>
            <p:cNvSpPr/>
            <p:nvPr/>
          </p:nvSpPr>
          <p:spPr>
            <a:xfrm>
              <a:off x="17815712" y="5239157"/>
              <a:ext cx="3291840" cy="3243000"/>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1FEFFC9F-5904-4758-8443-F12F98249803}"/>
                </a:ext>
              </a:extLst>
            </p:cNvPr>
            <p:cNvSpPr txBox="1"/>
            <p:nvPr/>
          </p:nvSpPr>
          <p:spPr>
            <a:xfrm>
              <a:off x="17932308" y="5900127"/>
              <a:ext cx="2985705" cy="2480448"/>
            </a:xfrm>
            <a:prstGeom prst="rect">
              <a:avLst/>
            </a:prstGeom>
            <a:noFill/>
          </p:spPr>
          <p:txBody>
            <a:bodyPr wrap="square" rtlCol="0" anchor="t">
              <a:spAutoFit/>
            </a:bodyPr>
            <a:lstStyle/>
            <a:p>
              <a:pPr marL="685800" marR="0" lvl="0" indent="-685800">
                <a:spcBef>
                  <a:spcPts val="0"/>
                </a:spcBef>
                <a:spcAft>
                  <a:spcPts val="0"/>
                </a:spcAft>
                <a:buFont typeface="Arial" panose="05050102010706020507" pitchFamily="18" charset="2"/>
                <a:buChar char="•"/>
              </a:pPr>
              <a:r>
                <a:rPr lang="en-US" sz="4800">
                  <a:solidFill>
                    <a:schemeClr val="accent4"/>
                  </a:solidFill>
                  <a:latin typeface="Calibri" panose="020F0502020204030204" pitchFamily="34" charset="0"/>
                  <a:ea typeface="Calibri" panose="020F0502020204030204" pitchFamily="34" charset="0"/>
                  <a:cs typeface="Times New Roman" panose="02020603050405020304" pitchFamily="18" charset="0"/>
                </a:rPr>
                <a:t>My education has led me to develop a deeper interest in the educational components of introductory biology.</a:t>
              </a:r>
              <a:endParaRPr lang="en-US"/>
            </a:p>
            <a:p>
              <a:pPr marL="685800" marR="0" lvl="0" indent="-685800">
                <a:spcBef>
                  <a:spcPts val="0"/>
                </a:spcBef>
                <a:spcAft>
                  <a:spcPts val="0"/>
                </a:spcAft>
                <a:buFont typeface="Arial" panose="05050102010706020507" pitchFamily="18" charset="2"/>
                <a:buChar char="•"/>
              </a:pPr>
              <a:r>
                <a:rPr lang="en-US" sz="4800">
                  <a:solidFill>
                    <a:schemeClr val="accent4"/>
                  </a:solidFill>
                  <a:latin typeface="Calibri" panose="020F0502020204030204" pitchFamily="34" charset="0"/>
                  <a:ea typeface="Calibri" panose="020F0502020204030204" pitchFamily="34" charset="0"/>
                  <a:cs typeface="Times New Roman" panose="02020603050405020304" pitchFamily="18" charset="0"/>
                </a:rPr>
                <a:t>Work on this collaboration has provided me the opportunity to engage in published research on education in both plant science and biology as whole</a:t>
              </a:r>
            </a:p>
            <a:p>
              <a:pPr marL="685800" marR="0" lvl="0" indent="-685800">
                <a:spcBef>
                  <a:spcPts val="0"/>
                </a:spcBef>
                <a:spcAft>
                  <a:spcPts val="0"/>
                </a:spcAft>
                <a:buFont typeface="Arial" panose="05050102010706020507" pitchFamily="18" charset="2"/>
                <a:buChar char="•"/>
              </a:pPr>
              <a:r>
                <a:rPr lang="en-US" sz="4800">
                  <a:solidFill>
                    <a:schemeClr val="accent4"/>
                  </a:solidFill>
                  <a:latin typeface="Calibri" panose="020F0502020204030204" pitchFamily="34" charset="0"/>
                  <a:ea typeface="Calibri" panose="020F0502020204030204" pitchFamily="34" charset="0"/>
                  <a:cs typeface="Times New Roman" panose="02020603050405020304" pitchFamily="18" charset="0"/>
                </a:rPr>
                <a:t>This experience provided me with the opportunity to apply educational research into my own biology education to advance my own learning.</a:t>
              </a:r>
            </a:p>
          </p:txBody>
        </p:sp>
        <p:sp>
          <p:nvSpPr>
            <p:cNvPr id="14" name="TextBox 13">
              <a:extLst>
                <a:ext uri="{FF2B5EF4-FFF2-40B4-BE49-F238E27FC236}">
                  <a16:creationId xmlns:a16="http://schemas.microsoft.com/office/drawing/2014/main" id="{95041CD4-5881-4506-B967-9F7C98B9E36A}"/>
                </a:ext>
              </a:extLst>
            </p:cNvPr>
            <p:cNvSpPr txBox="1"/>
            <p:nvPr/>
          </p:nvSpPr>
          <p:spPr>
            <a:xfrm>
              <a:off x="18059313" y="5301140"/>
              <a:ext cx="2985705" cy="537004"/>
            </a:xfrm>
            <a:prstGeom prst="rect">
              <a:avLst/>
            </a:prstGeom>
            <a:noFill/>
          </p:spPr>
          <p:txBody>
            <a:bodyPr wrap="square" rtlCol="0">
              <a:spAutoFit/>
            </a:bodyPr>
            <a:lstStyle/>
            <a:p>
              <a:r>
                <a:rPr lang="en-US" sz="8000" b="1">
                  <a:solidFill>
                    <a:schemeClr val="accent4"/>
                  </a:solidFill>
                </a:rPr>
                <a:t>Educational Component</a:t>
              </a:r>
            </a:p>
            <a:p>
              <a:r>
                <a:rPr lang="en-US" sz="4000" b="1">
                  <a:solidFill>
                    <a:schemeClr val="accent4"/>
                  </a:solidFill>
                </a:rPr>
                <a:t>(Sean Allen)</a:t>
              </a:r>
            </a:p>
          </p:txBody>
        </p:sp>
      </p:grpSp>
      <p:sp>
        <p:nvSpPr>
          <p:cNvPr id="6" name="Rectangle 5">
            <a:extLst>
              <a:ext uri="{FF2B5EF4-FFF2-40B4-BE49-F238E27FC236}">
                <a16:creationId xmlns:a16="http://schemas.microsoft.com/office/drawing/2014/main" id="{97859E33-82D5-421B-B5C3-860CCF18E2AA}"/>
              </a:ext>
            </a:extLst>
          </p:cNvPr>
          <p:cNvSpPr/>
          <p:nvPr/>
        </p:nvSpPr>
        <p:spPr>
          <a:xfrm>
            <a:off x="12673074" y="13675767"/>
            <a:ext cx="7543800" cy="7540526"/>
          </a:xfrm>
          <a:prstGeom prst="rect">
            <a:avLst/>
          </a:prstGeom>
        </p:spPr>
        <p:txBody>
          <a:bodyPr wrap="square" anchor="t">
            <a:spAutoFit/>
          </a:bodyPr>
          <a:lstStyle/>
          <a:p>
            <a:pPr algn="ctr"/>
            <a:r>
              <a:rPr lang="en-US" sz="4400">
                <a:solidFill>
                  <a:schemeClr val="bg2"/>
                </a:solidFill>
              </a:rPr>
              <a:t>The combination of these objectives led to:</a:t>
            </a:r>
          </a:p>
          <a:p>
            <a:pPr marL="571500" indent="-571500" algn="ctr">
              <a:buFont typeface="Arial" panose="020B0604020202020204" pitchFamily="34" charset="0"/>
              <a:buChar char="•"/>
            </a:pPr>
            <a:r>
              <a:rPr lang="en-US" sz="4400">
                <a:solidFill>
                  <a:schemeClr val="bg2"/>
                </a:solidFill>
              </a:rPr>
              <a:t>The incorporation of scientific research and application of knowledge to further develop concepts and content in plant biology.</a:t>
            </a:r>
            <a:endParaRPr lang="en-US" sz="4400">
              <a:solidFill>
                <a:schemeClr val="bg2"/>
              </a:solidFill>
              <a:cs typeface="Calibri"/>
            </a:endParaRPr>
          </a:p>
          <a:p>
            <a:pPr marL="571500" indent="-571500" algn="ctr">
              <a:buFont typeface="Arial" panose="020B0604020202020204" pitchFamily="34" charset="0"/>
              <a:buChar char="•"/>
            </a:pPr>
            <a:r>
              <a:rPr lang="en-US" sz="4400">
                <a:solidFill>
                  <a:schemeClr val="bg2"/>
                </a:solidFill>
              </a:rPr>
              <a:t>An understanding of how to best communicate this to a community of undergraduate students.</a:t>
            </a:r>
            <a:endParaRPr lang="en-US" sz="4400">
              <a:solidFill>
                <a:schemeClr val="bg2"/>
              </a:solidFill>
              <a:cs typeface="Calibri"/>
            </a:endParaRPr>
          </a:p>
        </p:txBody>
      </p:sp>
    </p:spTree>
    <p:extLst>
      <p:ext uri="{BB962C8B-B14F-4D97-AF65-F5344CB8AC3E}">
        <p14:creationId xmlns:p14="http://schemas.microsoft.com/office/powerpoint/2010/main" val="39914726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D3FFFA32-D9F4-4AF9-A025-CD128AC85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55094"/>
            <a:ext cx="32918400" cy="1759050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2823A416-999C-4FA3-A853-0AE48404B5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0"/>
            <a:ext cx="32918400" cy="9757840"/>
            <a:chOff x="0" y="3808676"/>
            <a:chExt cx="12192000" cy="3049325"/>
          </a:xfrm>
        </p:grpSpPr>
        <p:pic>
          <p:nvPicPr>
            <p:cNvPr id="26" name="Picture 25">
              <a:extLst>
                <a:ext uri="{FF2B5EF4-FFF2-40B4-BE49-F238E27FC236}">
                  <a16:creationId xmlns:a16="http://schemas.microsoft.com/office/drawing/2014/main" id="{9362F656-1A8D-4BA3-BA72-92332E75DB9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7" name="Oval 26">
              <a:extLst>
                <a:ext uri="{FF2B5EF4-FFF2-40B4-BE49-F238E27FC236}">
                  <a16:creationId xmlns:a16="http://schemas.microsoft.com/office/drawing/2014/main" id="{9338807D-FB66-4E3A-9CF0-786662C4A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7339" y="5375082"/>
              <a:ext cx="373711" cy="405516"/>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9CA2A559-85A1-42E0-B16A-662FCB0669C3}"/>
              </a:ext>
            </a:extLst>
          </p:cNvPr>
          <p:cNvSpPr txBox="1"/>
          <p:nvPr/>
        </p:nvSpPr>
        <p:spPr>
          <a:xfrm>
            <a:off x="3183910" y="1433779"/>
            <a:ext cx="26550579" cy="3413766"/>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11800" b="1" kern="1200">
                <a:solidFill>
                  <a:srgbClr val="3F3F3F"/>
                </a:solidFill>
                <a:latin typeface="+mj-lt"/>
                <a:ea typeface="+mj-ea"/>
                <a:cs typeface="+mj-cs"/>
              </a:rPr>
              <a:t>Objectives</a:t>
            </a:r>
          </a:p>
        </p:txBody>
      </p:sp>
      <p:sp>
        <p:nvSpPr>
          <p:cNvPr id="2" name="TextBox 1">
            <a:extLst>
              <a:ext uri="{FF2B5EF4-FFF2-40B4-BE49-F238E27FC236}">
                <a16:creationId xmlns:a16="http://schemas.microsoft.com/office/drawing/2014/main" id="{89AE2194-571D-4A6D-A1C9-754BA57F701D}"/>
              </a:ext>
            </a:extLst>
          </p:cNvPr>
          <p:cNvSpPr txBox="1"/>
          <p:nvPr/>
        </p:nvSpPr>
        <p:spPr>
          <a:xfrm>
            <a:off x="3183910" y="7988059"/>
            <a:ext cx="26550579" cy="12974129"/>
          </a:xfrm>
          <a:prstGeom prst="rect">
            <a:avLst/>
          </a:prstGeom>
        </p:spPr>
        <p:txBody>
          <a:bodyPr vert="horz" lIns="91440" tIns="45720" rIns="91440" bIns="45720" rtlCol="0" anchor="ctr">
            <a:normAutofit fontScale="47500" lnSpcReduction="20000"/>
          </a:bodyPr>
          <a:lstStyle/>
          <a:p>
            <a:pPr marL="342900" indent="-228600" defTabSz="914400">
              <a:lnSpc>
                <a:spcPct val="120000"/>
              </a:lnSpc>
              <a:spcAft>
                <a:spcPts val="400"/>
              </a:spcAft>
              <a:buFont typeface="Arial" panose="020B0604020202020204" pitchFamily="34" charset="0"/>
              <a:buChar char="•"/>
            </a:pPr>
            <a:r>
              <a:rPr lang="en-US" sz="13900">
                <a:solidFill>
                  <a:srgbClr val="FFFFFF"/>
                </a:solidFill>
              </a:rPr>
              <a:t>Develop a basic understanding of plant identification keys and their implementation in real-world scenarios.</a:t>
            </a:r>
          </a:p>
          <a:p>
            <a:pPr marL="342900" indent="-228600" defTabSz="914400">
              <a:lnSpc>
                <a:spcPct val="120000"/>
              </a:lnSpc>
              <a:spcAft>
                <a:spcPts val="400"/>
              </a:spcAft>
              <a:buFont typeface="Arial" panose="020B0604020202020204" pitchFamily="34" charset="0"/>
              <a:buChar char="•"/>
            </a:pPr>
            <a:r>
              <a:rPr lang="en-US" sz="13900">
                <a:solidFill>
                  <a:srgbClr val="FFFFFF"/>
                </a:solidFill>
              </a:rPr>
              <a:t>Utilize a plant identification key to further develop understanding of plant characteristics.</a:t>
            </a:r>
          </a:p>
          <a:p>
            <a:pPr marL="342900" indent="-228600" defTabSz="914400">
              <a:lnSpc>
                <a:spcPct val="120000"/>
              </a:lnSpc>
              <a:spcAft>
                <a:spcPts val="400"/>
              </a:spcAft>
              <a:buFont typeface="Arial" panose="020B0604020202020204" pitchFamily="34" charset="0"/>
              <a:buChar char="•"/>
            </a:pPr>
            <a:r>
              <a:rPr lang="en-US" sz="13900">
                <a:solidFill>
                  <a:srgbClr val="FFFFFF"/>
                </a:solidFill>
              </a:rPr>
              <a:t>Reinforcing skills needed to make determinations about plant function based on external characteristics.</a:t>
            </a:r>
          </a:p>
          <a:p>
            <a:pPr marL="342900" indent="-228600" defTabSz="914400">
              <a:lnSpc>
                <a:spcPct val="120000"/>
              </a:lnSpc>
              <a:spcAft>
                <a:spcPts val="400"/>
              </a:spcAft>
              <a:buFont typeface="Arial" panose="020B0604020202020204" pitchFamily="34" charset="0"/>
              <a:buChar char="•"/>
            </a:pPr>
            <a:r>
              <a:rPr lang="en-US" sz="13900">
                <a:solidFill>
                  <a:srgbClr val="FFFFFF"/>
                </a:solidFill>
              </a:rPr>
              <a:t>Discover how different soil varieties and characteristics affect plant growth.</a:t>
            </a:r>
          </a:p>
          <a:p>
            <a:pPr marL="342900" indent="-228600" defTabSz="914400">
              <a:lnSpc>
                <a:spcPct val="120000"/>
              </a:lnSpc>
              <a:spcAft>
                <a:spcPts val="400"/>
              </a:spcAft>
              <a:buFont typeface="Arial" panose="020B0604020202020204" pitchFamily="34" charset="0"/>
              <a:buChar char="•"/>
            </a:pPr>
            <a:r>
              <a:rPr lang="en-US" sz="13900">
                <a:solidFill>
                  <a:srgbClr val="FFFFFF"/>
                </a:solidFill>
              </a:rPr>
              <a:t>Examining the effects of various environmental conditions on plant growth.</a:t>
            </a:r>
          </a:p>
          <a:p>
            <a:pPr marL="342900" indent="-228600" defTabSz="914400">
              <a:lnSpc>
                <a:spcPct val="120000"/>
              </a:lnSpc>
              <a:spcAft>
                <a:spcPts val="400"/>
              </a:spcAft>
              <a:buFont typeface="Arial" panose="020B0604020202020204" pitchFamily="34" charset="0"/>
              <a:buChar char="•"/>
            </a:pPr>
            <a:r>
              <a:rPr lang="en-US" sz="13900">
                <a:solidFill>
                  <a:srgbClr val="FFFFFF"/>
                </a:solidFill>
              </a:rPr>
              <a:t>Engaging in experimental design and critical analysis.</a:t>
            </a:r>
          </a:p>
          <a:p>
            <a:pPr marL="342900" indent="-228600" defTabSz="914400">
              <a:lnSpc>
                <a:spcPct val="120000"/>
              </a:lnSpc>
              <a:spcAft>
                <a:spcPts val="400"/>
              </a:spcAft>
              <a:buFont typeface="Arial" panose="020B0604020202020204" pitchFamily="34" charset="0"/>
              <a:buChar char="•"/>
            </a:pPr>
            <a:r>
              <a:rPr lang="en-US" sz="13900">
                <a:solidFill>
                  <a:srgbClr val="FFFFFF"/>
                </a:solidFill>
              </a:rPr>
              <a:t>Understand the physical signs and symptoms shown in a plant that has undergone the tested conditions.</a:t>
            </a:r>
          </a:p>
          <a:p>
            <a:pPr marL="342900" indent="-228600" defTabSz="914400">
              <a:lnSpc>
                <a:spcPct val="90000"/>
              </a:lnSpc>
              <a:spcAft>
                <a:spcPts val="600"/>
              </a:spcAft>
              <a:buFont typeface="Arial" panose="020B0604020202020204" pitchFamily="34" charset="0"/>
              <a:buChar char="•"/>
            </a:pPr>
            <a:endParaRPr lang="en-US" sz="5500">
              <a:solidFill>
                <a:srgbClr val="FFFFFF"/>
              </a:solidFill>
            </a:endParaRPr>
          </a:p>
        </p:txBody>
      </p:sp>
    </p:spTree>
    <p:extLst>
      <p:ext uri="{BB962C8B-B14F-4D97-AF65-F5344CB8AC3E}">
        <p14:creationId xmlns:p14="http://schemas.microsoft.com/office/powerpoint/2010/main" val="127834983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122" y="0"/>
            <a:ext cx="30997334" cy="8812595"/>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4" name="Picture 23">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32918400" cy="21945600"/>
          </a:xfrm>
          <a:prstGeom prst="rect">
            <a:avLst/>
          </a:prstGeom>
        </p:spPr>
      </p:pic>
      <p:sp>
        <p:nvSpPr>
          <p:cNvPr id="6" name="TextBox 5">
            <a:extLst>
              <a:ext uri="{FF2B5EF4-FFF2-40B4-BE49-F238E27FC236}">
                <a16:creationId xmlns:a16="http://schemas.microsoft.com/office/drawing/2014/main" id="{E0CCCFFF-62CA-491B-872A-81313CEE59D7}"/>
              </a:ext>
            </a:extLst>
          </p:cNvPr>
          <p:cNvSpPr txBox="1"/>
          <p:nvPr/>
        </p:nvSpPr>
        <p:spPr>
          <a:xfrm>
            <a:off x="3184855" y="2633472"/>
            <a:ext cx="26540460" cy="4242816"/>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sz="11800" b="1" kern="1200">
                <a:solidFill>
                  <a:srgbClr val="FFFFFF"/>
                </a:solidFill>
                <a:latin typeface="+mj-lt"/>
                <a:ea typeface="+mj-ea"/>
                <a:cs typeface="+mj-cs"/>
              </a:rPr>
              <a:t>Supplement development</a:t>
            </a:r>
          </a:p>
        </p:txBody>
      </p:sp>
      <p:pic>
        <p:nvPicPr>
          <p:cNvPr id="9" name="Picture 8">
            <a:extLst>
              <a:ext uri="{FF2B5EF4-FFF2-40B4-BE49-F238E27FC236}">
                <a16:creationId xmlns:a16="http://schemas.microsoft.com/office/drawing/2014/main" id="{537C72B1-8469-49C6-ACC8-20D012684B9B}"/>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9337691" y="8416636"/>
            <a:ext cx="9481454" cy="11609373"/>
          </a:xfrm>
          <a:prstGeom prst="rect">
            <a:avLst/>
          </a:prstGeom>
        </p:spPr>
      </p:pic>
      <p:sp>
        <p:nvSpPr>
          <p:cNvPr id="7" name="TextBox 6">
            <a:extLst>
              <a:ext uri="{FF2B5EF4-FFF2-40B4-BE49-F238E27FC236}">
                <a16:creationId xmlns:a16="http://schemas.microsoft.com/office/drawing/2014/main" id="{0D830BFB-CAF6-4D1C-B32D-12D3AAFB6FF5}"/>
              </a:ext>
            </a:extLst>
          </p:cNvPr>
          <p:cNvSpPr txBox="1"/>
          <p:nvPr/>
        </p:nvSpPr>
        <p:spPr>
          <a:xfrm>
            <a:off x="4410982" y="15559611"/>
            <a:ext cx="13578840" cy="4247317"/>
          </a:xfrm>
          <a:prstGeom prst="rect">
            <a:avLst/>
          </a:prstGeom>
        </p:spPr>
        <p:txBody>
          <a:bodyPr vert="horz" lIns="91440" tIns="45720" rIns="91440" bIns="45720" rtlCol="0" anchor="ctr">
            <a:spAutoFit/>
          </a:bodyPr>
          <a:lstStyle/>
          <a:p>
            <a:pPr marL="342900" indent="-228600" defTabSz="914400">
              <a:lnSpc>
                <a:spcPct val="90000"/>
              </a:lnSpc>
              <a:spcAft>
                <a:spcPts val="600"/>
              </a:spcAft>
              <a:buFont typeface="Arial" panose="020B0604020202020204" pitchFamily="34" charset="0"/>
              <a:buChar char="•"/>
            </a:pPr>
            <a:r>
              <a:rPr lang="en-US" sz="6000"/>
              <a:t>Data/results from agricultural studies and fundamentals of developing a scientific experiment were integrated to expand students conceptual understanding of experimental design. </a:t>
            </a:r>
          </a:p>
        </p:txBody>
      </p:sp>
      <p:sp>
        <p:nvSpPr>
          <p:cNvPr id="8" name="TextBox 7">
            <a:extLst>
              <a:ext uri="{FF2B5EF4-FFF2-40B4-BE49-F238E27FC236}">
                <a16:creationId xmlns:a16="http://schemas.microsoft.com/office/drawing/2014/main" id="{0BA06738-933E-42A6-8E9F-2627CA2292A7}"/>
              </a:ext>
            </a:extLst>
          </p:cNvPr>
          <p:cNvSpPr txBox="1"/>
          <p:nvPr/>
        </p:nvSpPr>
        <p:spPr>
          <a:xfrm>
            <a:off x="4410982" y="7994058"/>
            <a:ext cx="12940803" cy="8571442"/>
          </a:xfrm>
          <a:prstGeom prst="rect">
            <a:avLst/>
          </a:prstGeom>
          <a:noFill/>
        </p:spPr>
        <p:txBody>
          <a:bodyPr wrap="square" rtlCol="0" anchor="t">
            <a:noAutofit/>
          </a:bodyPr>
          <a:lstStyle/>
          <a:p>
            <a:pPr marL="342900" indent="-342900">
              <a:spcAft>
                <a:spcPts val="600"/>
              </a:spcAft>
              <a:buFont typeface="Arial" panose="020B0604020202020204" pitchFamily="34" charset="0"/>
              <a:buChar char="•"/>
            </a:pPr>
            <a:r>
              <a:rPr lang="en-US" sz="6000">
                <a:solidFill>
                  <a:srgbClr val="33006F"/>
                </a:solidFill>
              </a:rPr>
              <a:t>The Plant ID key went through several iterations of development. Initially the identifiers were listed, then adapted to a flowchart. We found the simplicity of the flowchart did not represent a conceptual challenge for students and developed a table instead.</a:t>
            </a:r>
            <a:endParaRPr lang="en-US">
              <a:solidFill>
                <a:srgbClr val="33006F"/>
              </a:solidFill>
            </a:endParaRPr>
          </a:p>
        </p:txBody>
      </p:sp>
    </p:spTree>
    <p:extLst>
      <p:ext uri="{BB962C8B-B14F-4D97-AF65-F5344CB8AC3E}">
        <p14:creationId xmlns:p14="http://schemas.microsoft.com/office/powerpoint/2010/main" val="152493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D3FFFA32-D9F4-4AF9-A025-CD128AC85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55094"/>
            <a:ext cx="32918400" cy="1759050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2823A416-999C-4FA3-A853-0AE48404B5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0"/>
            <a:ext cx="32918400" cy="9757840"/>
            <a:chOff x="0" y="3808676"/>
            <a:chExt cx="12192000" cy="3049325"/>
          </a:xfrm>
        </p:grpSpPr>
        <p:pic>
          <p:nvPicPr>
            <p:cNvPr id="36" name="Picture 35">
              <a:extLst>
                <a:ext uri="{FF2B5EF4-FFF2-40B4-BE49-F238E27FC236}">
                  <a16:creationId xmlns:a16="http://schemas.microsoft.com/office/drawing/2014/main" id="{9362F656-1A8D-4BA3-BA72-92332E75DB9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37" name="Oval 36">
              <a:extLst>
                <a:ext uri="{FF2B5EF4-FFF2-40B4-BE49-F238E27FC236}">
                  <a16:creationId xmlns:a16="http://schemas.microsoft.com/office/drawing/2014/main" id="{9338807D-FB66-4E3A-9CF0-786662C4A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7339" y="5375082"/>
              <a:ext cx="373711" cy="405516"/>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descr="Section Header and gold boundless bar">
            <a:extLst>
              <a:ext uri="{FF2B5EF4-FFF2-40B4-BE49-F238E27FC236}">
                <a16:creationId xmlns:a16="http://schemas.microsoft.com/office/drawing/2014/main" id="{D4E57E19-2FEA-430F-9EBD-2D5EB9E73020}"/>
              </a:ext>
            </a:extLst>
          </p:cNvPr>
          <p:cNvSpPr txBox="1"/>
          <p:nvPr/>
        </p:nvSpPr>
        <p:spPr>
          <a:xfrm>
            <a:off x="3183910" y="1433779"/>
            <a:ext cx="26550579" cy="3413766"/>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11800" b="1" kern="1200">
                <a:solidFill>
                  <a:srgbClr val="3F3F3F"/>
                </a:solidFill>
                <a:latin typeface="+mj-lt"/>
                <a:ea typeface="+mj-ea"/>
                <a:cs typeface="+mj-cs"/>
              </a:rPr>
              <a:t>Implementation</a:t>
            </a:r>
          </a:p>
        </p:txBody>
      </p:sp>
      <p:sp>
        <p:nvSpPr>
          <p:cNvPr id="7" name="TextBox 6">
            <a:extLst>
              <a:ext uri="{FF2B5EF4-FFF2-40B4-BE49-F238E27FC236}">
                <a16:creationId xmlns:a16="http://schemas.microsoft.com/office/drawing/2014/main" id="{F7C240E9-6B53-43AC-8D74-8BA7D2E78B00}"/>
              </a:ext>
            </a:extLst>
          </p:cNvPr>
          <p:cNvSpPr txBox="1"/>
          <p:nvPr/>
        </p:nvSpPr>
        <p:spPr>
          <a:xfrm>
            <a:off x="3183910" y="9757840"/>
            <a:ext cx="26550579" cy="9425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marL="342900" indent="-228600" defTabSz="914400">
              <a:lnSpc>
                <a:spcPct val="90000"/>
              </a:lnSpc>
              <a:spcAft>
                <a:spcPts val="600"/>
              </a:spcAft>
              <a:buFont typeface="Arial" panose="020B0604020202020204" pitchFamily="34" charset="0"/>
              <a:buChar char="•"/>
            </a:pPr>
            <a:r>
              <a:rPr lang="en-US" sz="7100">
                <a:solidFill>
                  <a:srgbClr val="FFFFFF"/>
                </a:solidFill>
                <a:ea typeface="+mn-lt"/>
                <a:cs typeface="+mn-lt"/>
              </a:rPr>
              <a:t>Prior to lab we had to consolidate and expand our own plant biology knowledge through published literature.</a:t>
            </a:r>
            <a:endParaRPr lang="en-US" sz="7100">
              <a:solidFill>
                <a:srgbClr val="FFFFFF"/>
              </a:solidFill>
            </a:endParaRPr>
          </a:p>
          <a:p>
            <a:pPr marL="342900" indent="-228600" defTabSz="914400">
              <a:lnSpc>
                <a:spcPct val="90000"/>
              </a:lnSpc>
              <a:spcAft>
                <a:spcPts val="600"/>
              </a:spcAft>
              <a:buFont typeface="Arial" panose="020B0604020202020204" pitchFamily="34" charset="0"/>
              <a:buChar char="•"/>
            </a:pPr>
            <a:r>
              <a:rPr lang="en-US" sz="7100">
                <a:solidFill>
                  <a:srgbClr val="FFFFFF"/>
                </a:solidFill>
              </a:rPr>
              <a:t>We developed a series of questions and prompts to engage students with supplemental handout material. </a:t>
            </a:r>
            <a:endParaRPr lang="en-US"/>
          </a:p>
          <a:p>
            <a:pPr marL="342900" indent="-228600" defTabSz="914400">
              <a:lnSpc>
                <a:spcPct val="90000"/>
              </a:lnSpc>
              <a:spcAft>
                <a:spcPts val="600"/>
              </a:spcAft>
              <a:buFont typeface="Arial" panose="020B0604020202020204" pitchFamily="34" charset="0"/>
              <a:buChar char="•"/>
            </a:pPr>
            <a:r>
              <a:rPr lang="en-US" sz="7100">
                <a:solidFill>
                  <a:srgbClr val="FFFFFF"/>
                </a:solidFill>
              </a:rPr>
              <a:t>We implemented peer-based learning by utilizing breakout rooms in Zoom </a:t>
            </a:r>
            <a:r>
              <a:rPr lang="en-US" sz="7100" err="1">
                <a:solidFill>
                  <a:srgbClr val="FFFFFF"/>
                </a:solidFill>
              </a:rPr>
              <a:t>conferencing</a:t>
            </a:r>
            <a:r>
              <a:rPr lang="en-US" sz="7100">
                <a:solidFill>
                  <a:srgbClr val="FFFFFF"/>
                </a:solidFill>
              </a:rPr>
              <a:t> software. </a:t>
            </a:r>
          </a:p>
          <a:p>
            <a:pPr marL="342900" indent="-228600" defTabSz="914400">
              <a:lnSpc>
                <a:spcPct val="90000"/>
              </a:lnSpc>
              <a:spcAft>
                <a:spcPts val="600"/>
              </a:spcAft>
              <a:buFont typeface="Arial" panose="020B0604020202020204" pitchFamily="34" charset="0"/>
              <a:buChar char="•"/>
            </a:pPr>
            <a:r>
              <a:rPr lang="en-US" sz="7100">
                <a:solidFill>
                  <a:srgbClr val="FFFFFF"/>
                </a:solidFill>
              </a:rPr>
              <a:t>Discussion of real-world scenarios to the application of experimental methodology in plant biology.</a:t>
            </a:r>
          </a:p>
          <a:p>
            <a:pPr marL="342900" indent="-228600" defTabSz="914400">
              <a:lnSpc>
                <a:spcPct val="90000"/>
              </a:lnSpc>
              <a:spcAft>
                <a:spcPts val="600"/>
              </a:spcAft>
              <a:buFont typeface="Arial" panose="020B0604020202020204" pitchFamily="34" charset="0"/>
              <a:buChar char="•"/>
            </a:pPr>
            <a:endParaRPr lang="en-US" sz="7100">
              <a:solidFill>
                <a:srgbClr val="FFFFFF"/>
              </a:solidFill>
              <a:cs typeface="Calibri"/>
            </a:endParaRPr>
          </a:p>
          <a:p>
            <a:pPr indent="-228600" defTabSz="914400">
              <a:lnSpc>
                <a:spcPct val="90000"/>
              </a:lnSpc>
              <a:spcAft>
                <a:spcPts val="600"/>
              </a:spcAft>
              <a:buFont typeface="Arial" panose="020B0604020202020204" pitchFamily="34" charset="0"/>
              <a:buChar char="•"/>
            </a:pPr>
            <a:endParaRPr lang="en-US" sz="7100">
              <a:solidFill>
                <a:srgbClr val="FFFFFF"/>
              </a:solidFill>
            </a:endParaRPr>
          </a:p>
        </p:txBody>
      </p:sp>
    </p:spTree>
    <p:extLst>
      <p:ext uri="{BB962C8B-B14F-4D97-AF65-F5344CB8AC3E}">
        <p14:creationId xmlns:p14="http://schemas.microsoft.com/office/powerpoint/2010/main" val="647616833"/>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9">
            <a:extLst>
              <a:ext uri="{FF2B5EF4-FFF2-40B4-BE49-F238E27FC236}">
                <a16:creationId xmlns:a16="http://schemas.microsoft.com/office/drawing/2014/main" id="{C96C8BAF-68F3-4B78-B238-35DF5D8656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918400" cy="21945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11">
            <a:extLst>
              <a:ext uri="{FF2B5EF4-FFF2-40B4-BE49-F238E27FC236}">
                <a16:creationId xmlns:a16="http://schemas.microsoft.com/office/drawing/2014/main" id="{4F4CD6D0-5A87-4BA2-A13A-0E40511C3C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43889" y="2238608"/>
            <a:ext cx="9593457" cy="16499840"/>
            <a:chOff x="7807230" y="2012810"/>
            <a:chExt cx="3251252" cy="3459865"/>
          </a:xfrm>
        </p:grpSpPr>
        <p:sp>
          <p:nvSpPr>
            <p:cNvPr id="13" name="Rectangle 12">
              <a:extLst>
                <a:ext uri="{FF2B5EF4-FFF2-40B4-BE49-F238E27FC236}">
                  <a16:creationId xmlns:a16="http://schemas.microsoft.com/office/drawing/2014/main" id="{5877EAC0-2063-444D-8EE9-72FED2E03B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2C155BF8-661A-4F4A-B4EC-923105C69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6" name="Group 15">
            <a:extLst>
              <a:ext uri="{FF2B5EF4-FFF2-40B4-BE49-F238E27FC236}">
                <a16:creationId xmlns:a16="http://schemas.microsoft.com/office/drawing/2014/main" id="{E9537076-EF48-4F72-9164-FD8260D550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662471" y="2238608"/>
            <a:ext cx="9593457" cy="16499840"/>
            <a:chOff x="7807230" y="2012810"/>
            <a:chExt cx="3251252" cy="3459865"/>
          </a:xfrm>
        </p:grpSpPr>
        <p:sp>
          <p:nvSpPr>
            <p:cNvPr id="17" name="Rectangle 16">
              <a:extLst>
                <a:ext uri="{FF2B5EF4-FFF2-40B4-BE49-F238E27FC236}">
                  <a16:creationId xmlns:a16="http://schemas.microsoft.com/office/drawing/2014/main" id="{689673CB-C48B-4D05-B6E4-B88CD5BAA0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17">
              <a:extLst>
                <a:ext uri="{FF2B5EF4-FFF2-40B4-BE49-F238E27FC236}">
                  <a16:creationId xmlns:a16="http://schemas.microsoft.com/office/drawing/2014/main" id="{96C31A20-B341-476E-8C04-A26C87E1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 name="Picture 2" descr="A screenshot of a cell phone&#10;&#10;Description automatically generated">
            <a:extLst>
              <a:ext uri="{FF2B5EF4-FFF2-40B4-BE49-F238E27FC236}">
                <a16:creationId xmlns:a16="http://schemas.microsoft.com/office/drawing/2014/main" id="{153911F0-4673-493C-A340-00F3ED2DF7B0}"/>
              </a:ext>
            </a:extLst>
          </p:cNvPr>
          <p:cNvPicPr>
            <a:picLocks noChangeAspect="1"/>
          </p:cNvPicPr>
          <p:nvPr/>
        </p:nvPicPr>
        <p:blipFill>
          <a:blip r:embed="rId2"/>
          <a:stretch>
            <a:fillRect/>
          </a:stretch>
        </p:blipFill>
        <p:spPr>
          <a:xfrm>
            <a:off x="1878446" y="4879617"/>
            <a:ext cx="8665768" cy="11217822"/>
          </a:xfrm>
          <a:prstGeom prst="rect">
            <a:avLst/>
          </a:prstGeom>
          <a:ln w="28575">
            <a:solidFill>
              <a:schemeClr val="tx1"/>
            </a:solidFill>
          </a:ln>
        </p:spPr>
      </p:pic>
      <p:grpSp>
        <p:nvGrpSpPr>
          <p:cNvPr id="20" name="Group 19">
            <a:extLst>
              <a:ext uri="{FF2B5EF4-FFF2-40B4-BE49-F238E27FC236}">
                <a16:creationId xmlns:a16="http://schemas.microsoft.com/office/drawing/2014/main" id="{6EFC3492-86BD-4D75-B5B4-C2DBFE0BD1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81051" y="2238608"/>
            <a:ext cx="9593456" cy="16499840"/>
            <a:chOff x="7807230" y="2012810"/>
            <a:chExt cx="3251252" cy="3459865"/>
          </a:xfrm>
        </p:grpSpPr>
        <p:sp>
          <p:nvSpPr>
            <p:cNvPr id="21" name="Rectangle 20">
              <a:extLst>
                <a:ext uri="{FF2B5EF4-FFF2-40B4-BE49-F238E27FC236}">
                  <a16:creationId xmlns:a16="http://schemas.microsoft.com/office/drawing/2014/main" id="{F72E5074-2516-4705-BFF1-F508394A0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2259E4C-F24C-4180-AEC3-76255D535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 name="Picture 3" descr="A picture containing tree, lettuce, flower&#10;&#10;Description automatically generated">
            <a:extLst>
              <a:ext uri="{FF2B5EF4-FFF2-40B4-BE49-F238E27FC236}">
                <a16:creationId xmlns:a16="http://schemas.microsoft.com/office/drawing/2014/main" id="{E9304FC1-3081-40E2-AEA8-4AD592C7C5C3}"/>
              </a:ext>
            </a:extLst>
          </p:cNvPr>
          <p:cNvPicPr>
            <a:picLocks noChangeAspect="1"/>
          </p:cNvPicPr>
          <p:nvPr/>
        </p:nvPicPr>
        <p:blipFill>
          <a:blip r:embed="rId3"/>
          <a:stretch>
            <a:fillRect/>
          </a:stretch>
        </p:blipFill>
        <p:spPr>
          <a:xfrm>
            <a:off x="12112799" y="4951659"/>
            <a:ext cx="8665769" cy="11217823"/>
          </a:xfrm>
          <a:prstGeom prst="rect">
            <a:avLst/>
          </a:prstGeom>
          <a:ln w="28575">
            <a:solidFill>
              <a:schemeClr val="tx1"/>
            </a:solidFill>
          </a:ln>
        </p:spPr>
      </p:pic>
      <p:pic>
        <p:nvPicPr>
          <p:cNvPr id="5" name="Picture 4" descr="A picture containing bird&#10;&#10;Description automatically generated">
            <a:extLst>
              <a:ext uri="{FF2B5EF4-FFF2-40B4-BE49-F238E27FC236}">
                <a16:creationId xmlns:a16="http://schemas.microsoft.com/office/drawing/2014/main" id="{24F4DBB6-7FD9-4277-A619-F6FA1495CCF8}"/>
              </a:ext>
            </a:extLst>
          </p:cNvPr>
          <p:cNvPicPr>
            <a:picLocks noChangeAspect="1"/>
          </p:cNvPicPr>
          <p:nvPr/>
        </p:nvPicPr>
        <p:blipFill>
          <a:blip r:embed="rId4"/>
          <a:stretch>
            <a:fillRect/>
          </a:stretch>
        </p:blipFill>
        <p:spPr>
          <a:xfrm>
            <a:off x="22344894" y="4910096"/>
            <a:ext cx="8665769" cy="11217823"/>
          </a:xfrm>
          <a:prstGeom prst="rect">
            <a:avLst/>
          </a:prstGeom>
          <a:ln w="28575">
            <a:solidFill>
              <a:schemeClr val="tx1"/>
            </a:solidFill>
          </a:ln>
        </p:spPr>
      </p:pic>
      <p:sp>
        <p:nvSpPr>
          <p:cNvPr id="6" name="TextBox 5">
            <a:extLst>
              <a:ext uri="{FF2B5EF4-FFF2-40B4-BE49-F238E27FC236}">
                <a16:creationId xmlns:a16="http://schemas.microsoft.com/office/drawing/2014/main" id="{8C19ED6A-F567-4875-BE20-2269020C1ACD}"/>
              </a:ext>
            </a:extLst>
          </p:cNvPr>
          <p:cNvSpPr txBox="1"/>
          <p:nvPr/>
        </p:nvSpPr>
        <p:spPr>
          <a:xfrm>
            <a:off x="1443888" y="370544"/>
            <a:ext cx="28817575" cy="1323439"/>
          </a:xfrm>
          <a:prstGeom prst="rect">
            <a:avLst/>
          </a:prstGeom>
          <a:noFill/>
        </p:spPr>
        <p:txBody>
          <a:bodyPr wrap="square" rtlCol="0">
            <a:spAutoFit/>
          </a:bodyPr>
          <a:lstStyle/>
          <a:p>
            <a:r>
              <a:rPr lang="en-US" sz="8000" b="1"/>
              <a:t>Supplement handout #1 for Lab #5-Plant structure and function</a:t>
            </a:r>
          </a:p>
        </p:txBody>
      </p:sp>
    </p:spTree>
    <p:extLst>
      <p:ext uri="{BB962C8B-B14F-4D97-AF65-F5344CB8AC3E}">
        <p14:creationId xmlns:p14="http://schemas.microsoft.com/office/powerpoint/2010/main" val="33231289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96C8BAF-68F3-4B78-B238-35DF5D8656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918400" cy="21945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4F4CD6D0-5A87-4BA2-A13A-0E40511C3C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43889" y="2238608"/>
            <a:ext cx="9593457" cy="16499840"/>
            <a:chOff x="7807230" y="2012810"/>
            <a:chExt cx="3251252" cy="3459865"/>
          </a:xfrm>
        </p:grpSpPr>
        <p:sp>
          <p:nvSpPr>
            <p:cNvPr id="15" name="Rectangle 14">
              <a:extLst>
                <a:ext uri="{FF2B5EF4-FFF2-40B4-BE49-F238E27FC236}">
                  <a16:creationId xmlns:a16="http://schemas.microsoft.com/office/drawing/2014/main" id="{5877EAC0-2063-444D-8EE9-72FED2E03B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55BF8-661A-4F4A-B4EC-923105C69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E9537076-EF48-4F72-9164-FD8260D550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662471" y="2238608"/>
            <a:ext cx="9593457" cy="16499840"/>
            <a:chOff x="7807230" y="2012810"/>
            <a:chExt cx="3251252" cy="3459865"/>
          </a:xfrm>
        </p:grpSpPr>
        <p:sp>
          <p:nvSpPr>
            <p:cNvPr id="19" name="Rectangle 18">
              <a:extLst>
                <a:ext uri="{FF2B5EF4-FFF2-40B4-BE49-F238E27FC236}">
                  <a16:creationId xmlns:a16="http://schemas.microsoft.com/office/drawing/2014/main" id="{689673CB-C48B-4D05-B6E4-B88CD5BAA0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6C31A20-B341-476E-8C04-A26C87E1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Picture 4" descr="A screenshot of a cell phone&#10;&#10;Description automatically generated">
            <a:extLst>
              <a:ext uri="{FF2B5EF4-FFF2-40B4-BE49-F238E27FC236}">
                <a16:creationId xmlns:a16="http://schemas.microsoft.com/office/drawing/2014/main" id="{C4CF017C-33B1-4360-B3C8-04B8D0599A8E}"/>
              </a:ext>
            </a:extLst>
          </p:cNvPr>
          <p:cNvPicPr>
            <a:picLocks noChangeAspect="1"/>
          </p:cNvPicPr>
          <p:nvPr/>
        </p:nvPicPr>
        <p:blipFill>
          <a:blip r:embed="rId2"/>
          <a:stretch>
            <a:fillRect/>
          </a:stretch>
        </p:blipFill>
        <p:spPr>
          <a:xfrm>
            <a:off x="1907734" y="4556646"/>
            <a:ext cx="8665768" cy="11217822"/>
          </a:xfrm>
          <a:prstGeom prst="rect">
            <a:avLst/>
          </a:prstGeom>
          <a:ln w="28575">
            <a:solidFill>
              <a:schemeClr val="tx1"/>
            </a:solidFill>
          </a:ln>
        </p:spPr>
      </p:pic>
      <p:grpSp>
        <p:nvGrpSpPr>
          <p:cNvPr id="22" name="Group 21">
            <a:extLst>
              <a:ext uri="{FF2B5EF4-FFF2-40B4-BE49-F238E27FC236}">
                <a16:creationId xmlns:a16="http://schemas.microsoft.com/office/drawing/2014/main" id="{6EFC3492-86BD-4D75-B5B4-C2DBFE0BD1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81051" y="2238608"/>
            <a:ext cx="9593456" cy="16499840"/>
            <a:chOff x="7807230" y="2012810"/>
            <a:chExt cx="3251252" cy="3459865"/>
          </a:xfrm>
        </p:grpSpPr>
        <p:sp>
          <p:nvSpPr>
            <p:cNvPr id="23" name="Rectangle 22">
              <a:extLst>
                <a:ext uri="{FF2B5EF4-FFF2-40B4-BE49-F238E27FC236}">
                  <a16:creationId xmlns:a16="http://schemas.microsoft.com/office/drawing/2014/main" id="{F72E5074-2516-4705-BFF1-F508394A0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2259E4C-F24C-4180-AEC3-76255D535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7" name="Picture 6" descr="A close up of a flower&#10;&#10;Description automatically generated">
            <a:extLst>
              <a:ext uri="{FF2B5EF4-FFF2-40B4-BE49-F238E27FC236}">
                <a16:creationId xmlns:a16="http://schemas.microsoft.com/office/drawing/2014/main" id="{25197A88-67CB-4563-8EA7-357A5BCBE5CD}"/>
              </a:ext>
            </a:extLst>
          </p:cNvPr>
          <p:cNvPicPr>
            <a:picLocks noChangeAspect="1"/>
          </p:cNvPicPr>
          <p:nvPr/>
        </p:nvPicPr>
        <p:blipFill>
          <a:blip r:embed="rId3"/>
          <a:stretch>
            <a:fillRect/>
          </a:stretch>
        </p:blipFill>
        <p:spPr>
          <a:xfrm>
            <a:off x="22344894" y="4533106"/>
            <a:ext cx="8665769" cy="11217823"/>
          </a:xfrm>
          <a:prstGeom prst="rect">
            <a:avLst/>
          </a:prstGeom>
          <a:ln w="28575">
            <a:solidFill>
              <a:schemeClr val="tx1"/>
            </a:solidFill>
          </a:ln>
        </p:spPr>
      </p:pic>
      <p:pic>
        <p:nvPicPr>
          <p:cNvPr id="6" name="Picture 5" descr="A close up of food&#10;&#10;Description automatically generated">
            <a:extLst>
              <a:ext uri="{FF2B5EF4-FFF2-40B4-BE49-F238E27FC236}">
                <a16:creationId xmlns:a16="http://schemas.microsoft.com/office/drawing/2014/main" id="{C751F193-D720-4F7F-ADA5-7F38682D4510}"/>
              </a:ext>
            </a:extLst>
          </p:cNvPr>
          <p:cNvPicPr>
            <a:picLocks noChangeAspect="1"/>
          </p:cNvPicPr>
          <p:nvPr/>
        </p:nvPicPr>
        <p:blipFill>
          <a:blip r:embed="rId4"/>
          <a:stretch>
            <a:fillRect/>
          </a:stretch>
        </p:blipFill>
        <p:spPr>
          <a:xfrm>
            <a:off x="12113837" y="4547107"/>
            <a:ext cx="8665769" cy="11217823"/>
          </a:xfrm>
          <a:prstGeom prst="rect">
            <a:avLst/>
          </a:prstGeom>
          <a:ln w="28575">
            <a:solidFill>
              <a:schemeClr val="tx1"/>
            </a:solidFill>
          </a:ln>
        </p:spPr>
      </p:pic>
    </p:spTree>
    <p:extLst>
      <p:ext uri="{BB962C8B-B14F-4D97-AF65-F5344CB8AC3E}">
        <p14:creationId xmlns:p14="http://schemas.microsoft.com/office/powerpoint/2010/main" val="3352956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8">
            <a:extLst>
              <a:ext uri="{FF2B5EF4-FFF2-40B4-BE49-F238E27FC236}">
                <a16:creationId xmlns:a16="http://schemas.microsoft.com/office/drawing/2014/main" id="{C96C8BAF-68F3-4B78-B238-35DF5D8656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918400" cy="21945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10">
            <a:extLst>
              <a:ext uri="{FF2B5EF4-FFF2-40B4-BE49-F238E27FC236}">
                <a16:creationId xmlns:a16="http://schemas.microsoft.com/office/drawing/2014/main" id="{4F4CD6D0-5A87-4BA2-A13A-0E40511C3C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43889" y="2238608"/>
            <a:ext cx="9593457" cy="16499840"/>
            <a:chOff x="7807230" y="2012810"/>
            <a:chExt cx="3251252" cy="3459865"/>
          </a:xfrm>
        </p:grpSpPr>
        <p:sp>
          <p:nvSpPr>
            <p:cNvPr id="12" name="Rectangle 11">
              <a:extLst>
                <a:ext uri="{FF2B5EF4-FFF2-40B4-BE49-F238E27FC236}">
                  <a16:creationId xmlns:a16="http://schemas.microsoft.com/office/drawing/2014/main" id="{5877EAC0-2063-444D-8EE9-72FED2E03B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C155BF8-661A-4F4A-B4EC-923105C69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6" name="Group 14">
            <a:extLst>
              <a:ext uri="{FF2B5EF4-FFF2-40B4-BE49-F238E27FC236}">
                <a16:creationId xmlns:a16="http://schemas.microsoft.com/office/drawing/2014/main" id="{E9537076-EF48-4F72-9164-FD8260D550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662471" y="2238608"/>
            <a:ext cx="9593457" cy="16499840"/>
            <a:chOff x="7807230" y="2012810"/>
            <a:chExt cx="3251252" cy="3459865"/>
          </a:xfrm>
        </p:grpSpPr>
        <p:sp>
          <p:nvSpPr>
            <p:cNvPr id="16" name="Rectangle 15">
              <a:extLst>
                <a:ext uri="{FF2B5EF4-FFF2-40B4-BE49-F238E27FC236}">
                  <a16:creationId xmlns:a16="http://schemas.microsoft.com/office/drawing/2014/main" id="{689673CB-C48B-4D05-B6E4-B88CD5BAA0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6C31A20-B341-476E-8C04-A26C87E1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 name="Picture 2" descr="A close up of a flower&#10;&#10;Description automatically generated">
            <a:extLst>
              <a:ext uri="{FF2B5EF4-FFF2-40B4-BE49-F238E27FC236}">
                <a16:creationId xmlns:a16="http://schemas.microsoft.com/office/drawing/2014/main" id="{9D7432EB-576D-4803-B25B-41ECC82D8737}"/>
              </a:ext>
            </a:extLst>
          </p:cNvPr>
          <p:cNvPicPr>
            <a:picLocks noChangeAspect="1"/>
          </p:cNvPicPr>
          <p:nvPr/>
        </p:nvPicPr>
        <p:blipFill>
          <a:blip r:embed="rId2"/>
          <a:stretch>
            <a:fillRect/>
          </a:stretch>
        </p:blipFill>
        <p:spPr>
          <a:xfrm>
            <a:off x="12115799" y="4279000"/>
            <a:ext cx="8665768" cy="11217822"/>
          </a:xfrm>
          <a:prstGeom prst="rect">
            <a:avLst/>
          </a:prstGeom>
          <a:ln w="28575">
            <a:solidFill>
              <a:schemeClr val="tx1"/>
            </a:solidFill>
          </a:ln>
        </p:spPr>
      </p:pic>
      <p:grpSp>
        <p:nvGrpSpPr>
          <p:cNvPr id="37" name="Group 18">
            <a:extLst>
              <a:ext uri="{FF2B5EF4-FFF2-40B4-BE49-F238E27FC236}">
                <a16:creationId xmlns:a16="http://schemas.microsoft.com/office/drawing/2014/main" id="{6EFC3492-86BD-4D75-B5B4-C2DBFE0BD1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81051" y="2238608"/>
            <a:ext cx="9593456" cy="16499840"/>
            <a:chOff x="7807230" y="2012810"/>
            <a:chExt cx="3251252" cy="3459865"/>
          </a:xfrm>
        </p:grpSpPr>
        <p:sp>
          <p:nvSpPr>
            <p:cNvPr id="20" name="Rectangle 19">
              <a:extLst>
                <a:ext uri="{FF2B5EF4-FFF2-40B4-BE49-F238E27FC236}">
                  <a16:creationId xmlns:a16="http://schemas.microsoft.com/office/drawing/2014/main" id="{F72E5074-2516-4705-BFF1-F508394A0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2259E4C-F24C-4180-AEC3-76255D535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 name="Picture 1" descr="A close up of a flower&#10;&#10;Description automatically generated">
            <a:extLst>
              <a:ext uri="{FF2B5EF4-FFF2-40B4-BE49-F238E27FC236}">
                <a16:creationId xmlns:a16="http://schemas.microsoft.com/office/drawing/2014/main" id="{E9DF3380-C9F4-4412-B87A-5A2F4713CA94}"/>
              </a:ext>
            </a:extLst>
          </p:cNvPr>
          <p:cNvPicPr>
            <a:picLocks noChangeAspect="1"/>
          </p:cNvPicPr>
          <p:nvPr/>
        </p:nvPicPr>
        <p:blipFill>
          <a:blip r:embed="rId3"/>
          <a:stretch>
            <a:fillRect/>
          </a:stretch>
        </p:blipFill>
        <p:spPr>
          <a:xfrm>
            <a:off x="1900835" y="4279000"/>
            <a:ext cx="8665769" cy="11217823"/>
          </a:xfrm>
          <a:prstGeom prst="rect">
            <a:avLst/>
          </a:prstGeom>
          <a:ln w="28575">
            <a:solidFill>
              <a:schemeClr val="tx1"/>
            </a:solidFill>
          </a:ln>
        </p:spPr>
      </p:pic>
      <p:pic>
        <p:nvPicPr>
          <p:cNvPr id="4" name="Picture 3" descr="A screenshot of a cell phone&#10;&#10;Description automatically generated">
            <a:extLst>
              <a:ext uri="{FF2B5EF4-FFF2-40B4-BE49-F238E27FC236}">
                <a16:creationId xmlns:a16="http://schemas.microsoft.com/office/drawing/2014/main" id="{09522B92-00CF-4399-8389-FBF65E2D34C4}"/>
              </a:ext>
            </a:extLst>
          </p:cNvPr>
          <p:cNvPicPr>
            <a:picLocks noChangeAspect="1"/>
          </p:cNvPicPr>
          <p:nvPr/>
        </p:nvPicPr>
        <p:blipFill>
          <a:blip r:embed="rId4"/>
          <a:stretch>
            <a:fillRect/>
          </a:stretch>
        </p:blipFill>
        <p:spPr>
          <a:xfrm>
            <a:off x="22351792" y="4278998"/>
            <a:ext cx="8665769" cy="11217823"/>
          </a:xfrm>
          <a:prstGeom prst="rect">
            <a:avLst/>
          </a:prstGeom>
          <a:ln w="28575">
            <a:solidFill>
              <a:schemeClr val="tx1"/>
            </a:solidFill>
          </a:ln>
        </p:spPr>
      </p:pic>
    </p:spTree>
    <p:extLst>
      <p:ext uri="{BB962C8B-B14F-4D97-AF65-F5344CB8AC3E}">
        <p14:creationId xmlns:p14="http://schemas.microsoft.com/office/powerpoint/2010/main" val="1072176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96C8BAF-68F3-4B78-B238-35DF5D8656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918400" cy="21945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4F4CD6D0-5A87-4BA2-A13A-0E40511C3C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43889" y="2238608"/>
            <a:ext cx="9593457" cy="16499840"/>
            <a:chOff x="7807230" y="2012810"/>
            <a:chExt cx="3251252" cy="3459865"/>
          </a:xfrm>
        </p:grpSpPr>
        <p:sp>
          <p:nvSpPr>
            <p:cNvPr id="12" name="Rectangle 11">
              <a:extLst>
                <a:ext uri="{FF2B5EF4-FFF2-40B4-BE49-F238E27FC236}">
                  <a16:creationId xmlns:a16="http://schemas.microsoft.com/office/drawing/2014/main" id="{5877EAC0-2063-444D-8EE9-72FED2E03B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C155BF8-661A-4F4A-B4EC-923105C69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 name="Picture 1" descr="A screenshot of a cell phone&#10;&#10;Description automatically generated">
            <a:extLst>
              <a:ext uri="{FF2B5EF4-FFF2-40B4-BE49-F238E27FC236}">
                <a16:creationId xmlns:a16="http://schemas.microsoft.com/office/drawing/2014/main" id="{0B3DF1C8-6D10-4F52-9FAD-E4C461B6FE4C}"/>
              </a:ext>
            </a:extLst>
          </p:cNvPr>
          <p:cNvPicPr>
            <a:picLocks noChangeAspect="1"/>
          </p:cNvPicPr>
          <p:nvPr/>
        </p:nvPicPr>
        <p:blipFill>
          <a:blip r:embed="rId2"/>
          <a:stretch>
            <a:fillRect/>
          </a:stretch>
        </p:blipFill>
        <p:spPr>
          <a:xfrm>
            <a:off x="1907733" y="4879616"/>
            <a:ext cx="8665769" cy="11217823"/>
          </a:xfrm>
          <a:prstGeom prst="rect">
            <a:avLst/>
          </a:prstGeom>
          <a:ln w="28575">
            <a:solidFill>
              <a:schemeClr val="tx1"/>
            </a:solidFill>
          </a:ln>
        </p:spPr>
      </p:pic>
      <p:grpSp>
        <p:nvGrpSpPr>
          <p:cNvPr id="15" name="Group 14">
            <a:extLst>
              <a:ext uri="{FF2B5EF4-FFF2-40B4-BE49-F238E27FC236}">
                <a16:creationId xmlns:a16="http://schemas.microsoft.com/office/drawing/2014/main" id="{E9537076-EF48-4F72-9164-FD8260D550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662471" y="2238608"/>
            <a:ext cx="9593457" cy="16499840"/>
            <a:chOff x="7807230" y="2012810"/>
            <a:chExt cx="3251252" cy="3459865"/>
          </a:xfrm>
        </p:grpSpPr>
        <p:sp>
          <p:nvSpPr>
            <p:cNvPr id="16" name="Rectangle 15">
              <a:extLst>
                <a:ext uri="{FF2B5EF4-FFF2-40B4-BE49-F238E27FC236}">
                  <a16:creationId xmlns:a16="http://schemas.microsoft.com/office/drawing/2014/main" id="{689673CB-C48B-4D05-B6E4-B88CD5BAA0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6C31A20-B341-476E-8C04-A26C87E1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 name="Picture 3" descr="A screenshot of a tree&#10;&#10;Description automatically generated">
            <a:extLst>
              <a:ext uri="{FF2B5EF4-FFF2-40B4-BE49-F238E27FC236}">
                <a16:creationId xmlns:a16="http://schemas.microsoft.com/office/drawing/2014/main" id="{BBA72DDE-F5FC-4DB8-B51B-1A21D9923393}"/>
              </a:ext>
            </a:extLst>
          </p:cNvPr>
          <p:cNvPicPr>
            <a:picLocks noChangeAspect="1"/>
          </p:cNvPicPr>
          <p:nvPr/>
        </p:nvPicPr>
        <p:blipFill>
          <a:blip r:embed="rId3"/>
          <a:stretch>
            <a:fillRect/>
          </a:stretch>
        </p:blipFill>
        <p:spPr>
          <a:xfrm>
            <a:off x="12115799" y="4879616"/>
            <a:ext cx="8665768" cy="11217822"/>
          </a:xfrm>
          <a:prstGeom prst="rect">
            <a:avLst/>
          </a:prstGeom>
          <a:ln w="28575">
            <a:solidFill>
              <a:schemeClr val="tx1"/>
            </a:solidFill>
          </a:ln>
        </p:spPr>
      </p:pic>
      <p:grpSp>
        <p:nvGrpSpPr>
          <p:cNvPr id="19" name="Group 18">
            <a:extLst>
              <a:ext uri="{FF2B5EF4-FFF2-40B4-BE49-F238E27FC236}">
                <a16:creationId xmlns:a16="http://schemas.microsoft.com/office/drawing/2014/main" id="{6EFC3492-86BD-4D75-B5B4-C2DBFE0BD1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81051" y="2238608"/>
            <a:ext cx="9593456" cy="16499840"/>
            <a:chOff x="7807230" y="2012810"/>
            <a:chExt cx="3251252" cy="3459865"/>
          </a:xfrm>
        </p:grpSpPr>
        <p:sp>
          <p:nvSpPr>
            <p:cNvPr id="20" name="Rectangle 19">
              <a:extLst>
                <a:ext uri="{FF2B5EF4-FFF2-40B4-BE49-F238E27FC236}">
                  <a16:creationId xmlns:a16="http://schemas.microsoft.com/office/drawing/2014/main" id="{F72E5074-2516-4705-BFF1-F508394A0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2259E4C-F24C-4180-AEC3-76255D535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 name="Picture 2" descr="A close up of a flower&#10;&#10;Description automatically generated">
            <a:extLst>
              <a:ext uri="{FF2B5EF4-FFF2-40B4-BE49-F238E27FC236}">
                <a16:creationId xmlns:a16="http://schemas.microsoft.com/office/drawing/2014/main" id="{96C7211E-F697-48DC-9458-BB0E01773519}"/>
              </a:ext>
            </a:extLst>
          </p:cNvPr>
          <p:cNvPicPr>
            <a:picLocks noChangeAspect="1"/>
          </p:cNvPicPr>
          <p:nvPr/>
        </p:nvPicPr>
        <p:blipFill>
          <a:blip r:embed="rId4"/>
          <a:stretch>
            <a:fillRect/>
          </a:stretch>
        </p:blipFill>
        <p:spPr>
          <a:xfrm>
            <a:off x="22344894" y="4879616"/>
            <a:ext cx="8665769" cy="11217823"/>
          </a:xfrm>
          <a:prstGeom prst="rect">
            <a:avLst/>
          </a:prstGeom>
          <a:ln w="28575">
            <a:solidFill>
              <a:schemeClr val="tx1"/>
            </a:solidFill>
          </a:ln>
        </p:spPr>
      </p:pic>
      <p:sp>
        <p:nvSpPr>
          <p:cNvPr id="18" name="TextBox 17">
            <a:extLst>
              <a:ext uri="{FF2B5EF4-FFF2-40B4-BE49-F238E27FC236}">
                <a16:creationId xmlns:a16="http://schemas.microsoft.com/office/drawing/2014/main" id="{E44A158A-DF83-4686-8097-20C509859B06}"/>
              </a:ext>
            </a:extLst>
          </p:cNvPr>
          <p:cNvSpPr txBox="1"/>
          <p:nvPr/>
        </p:nvSpPr>
        <p:spPr>
          <a:xfrm>
            <a:off x="1443888" y="353291"/>
            <a:ext cx="28765817" cy="1323439"/>
          </a:xfrm>
          <a:prstGeom prst="rect">
            <a:avLst/>
          </a:prstGeom>
          <a:noFill/>
        </p:spPr>
        <p:txBody>
          <a:bodyPr wrap="square" rtlCol="0">
            <a:spAutoFit/>
          </a:bodyPr>
          <a:lstStyle/>
          <a:p>
            <a:r>
              <a:rPr lang="en-US" sz="8000" b="1"/>
              <a:t>Supplemental handout #2 for Lab #6-Botanical Considerations </a:t>
            </a:r>
          </a:p>
        </p:txBody>
      </p:sp>
    </p:spTree>
    <p:extLst>
      <p:ext uri="{BB962C8B-B14F-4D97-AF65-F5344CB8AC3E}">
        <p14:creationId xmlns:p14="http://schemas.microsoft.com/office/powerpoint/2010/main" val="1600295398"/>
      </p:ext>
    </p:extLst>
  </p:cSld>
  <p:clrMapOvr>
    <a:masterClrMapping/>
  </p:clrMapOvr>
</p:sld>
</file>

<file path=ppt/theme/theme1.xml><?xml version="1.0" encoding="utf-8"?>
<a:theme xmlns:a="http://schemas.openxmlformats.org/drawingml/2006/main" name="Office Theme">
  <a:themeElements>
    <a:clrScheme name="Custom 11">
      <a:dk1>
        <a:srgbClr val="33006F"/>
      </a:dk1>
      <a:lt1>
        <a:srgbClr val="E8D3A2"/>
      </a:lt1>
      <a:dk2>
        <a:srgbClr val="797979"/>
      </a:dk2>
      <a:lt2>
        <a:srgbClr val="917B4C"/>
      </a:lt2>
      <a:accent1>
        <a:srgbClr val="33016F"/>
      </a:accent1>
      <a:accent2>
        <a:srgbClr val="E8D3A2"/>
      </a:accent2>
      <a:accent3>
        <a:srgbClr val="797979"/>
      </a:accent3>
      <a:accent4>
        <a:srgbClr val="917B43"/>
      </a:accent4>
      <a:accent5>
        <a:srgbClr val="424242"/>
      </a:accent5>
      <a:accent6>
        <a:srgbClr val="797979"/>
      </a:accent6>
      <a:hlink>
        <a:srgbClr val="A9A9A9"/>
      </a:hlink>
      <a:folHlink>
        <a:srgbClr val="D5D5D5"/>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Is_Collaboration_Space_Locked xmlns="7ffa3662-6d98-402e-8e4d-2274a9b54523" xsi:nil="true"/>
    <Self_Registration_Enabled xmlns="7ffa3662-6d98-402e-8e4d-2274a9b54523" xsi:nil="true"/>
    <DefaultSectionNames xmlns="7ffa3662-6d98-402e-8e4d-2274a9b54523" xsi:nil="true"/>
    <Invited_Students xmlns="7ffa3662-6d98-402e-8e4d-2274a9b54523" xsi:nil="true"/>
    <Students xmlns="7ffa3662-6d98-402e-8e4d-2274a9b54523">
      <UserInfo>
        <DisplayName/>
        <AccountId xsi:nil="true"/>
        <AccountType/>
      </UserInfo>
    </Students>
    <Math_Settings xmlns="7ffa3662-6d98-402e-8e4d-2274a9b54523" xsi:nil="true"/>
    <Templates xmlns="7ffa3662-6d98-402e-8e4d-2274a9b54523" xsi:nil="true"/>
    <AppVersion xmlns="7ffa3662-6d98-402e-8e4d-2274a9b54523" xsi:nil="true"/>
    <TeamsChannelId xmlns="7ffa3662-6d98-402e-8e4d-2274a9b54523" xsi:nil="true"/>
    <IsNotebookLocked xmlns="7ffa3662-6d98-402e-8e4d-2274a9b54523" xsi:nil="true"/>
    <FolderType xmlns="7ffa3662-6d98-402e-8e4d-2274a9b54523" xsi:nil="true"/>
    <Teachers xmlns="7ffa3662-6d98-402e-8e4d-2274a9b54523">
      <UserInfo>
        <DisplayName/>
        <AccountId xsi:nil="true"/>
        <AccountType/>
      </UserInfo>
    </Teachers>
    <Student_Groups xmlns="7ffa3662-6d98-402e-8e4d-2274a9b54523">
      <UserInfo>
        <DisplayName/>
        <AccountId xsi:nil="true"/>
        <AccountType/>
      </UserInfo>
    </Student_Groups>
    <Invited_Teachers xmlns="7ffa3662-6d98-402e-8e4d-2274a9b54523" xsi:nil="true"/>
    <CultureName xmlns="7ffa3662-6d98-402e-8e4d-2274a9b54523" xsi:nil="true"/>
    <Owner xmlns="7ffa3662-6d98-402e-8e4d-2274a9b54523">
      <UserInfo>
        <DisplayName/>
        <AccountId xsi:nil="true"/>
        <AccountType/>
      </UserInfo>
    </Owner>
    <NotebookType xmlns="7ffa3662-6d98-402e-8e4d-2274a9b54523" xsi:nil="true"/>
    <Has_Teacher_Only_SectionGroup xmlns="7ffa3662-6d98-402e-8e4d-2274a9b5452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1071DBD511D3D4C99EDD7BCF04CE3DD" ma:contentTypeVersion="25" ma:contentTypeDescription="Create a new document." ma:contentTypeScope="" ma:versionID="2dbed06193187e90e9fd49150550b631">
  <xsd:schema xmlns:xsd="http://www.w3.org/2001/XMLSchema" xmlns:xs="http://www.w3.org/2001/XMLSchema" xmlns:p="http://schemas.microsoft.com/office/2006/metadata/properties" xmlns:ns3="7ffa3662-6d98-402e-8e4d-2274a9b54523" xmlns:ns4="d78f9e96-b60c-4dfc-b5b1-4abef10b6007" targetNamespace="http://schemas.microsoft.com/office/2006/metadata/properties" ma:root="true" ma:fieldsID="155e75f172c8838cd3a18c1fba5a2414" ns3:_="" ns4:_="">
    <xsd:import namespace="7ffa3662-6d98-402e-8e4d-2274a9b54523"/>
    <xsd:import namespace="d78f9e96-b60c-4dfc-b5b1-4abef10b6007"/>
    <xsd:element name="properties">
      <xsd:complexType>
        <xsd:sequence>
          <xsd:element name="documentManagement">
            <xsd:complexType>
              <xsd:all>
                <xsd:element ref="ns3:NotebookType" minOccurs="0"/>
                <xsd:element ref="ns3:FolderType" minOccurs="0"/>
                <xsd:element ref="ns3:CultureName" minOccurs="0"/>
                <xsd:element ref="ns3:AppVersion" minOccurs="0"/>
                <xsd:element ref="ns3:TeamsChannelId" minOccurs="0"/>
                <xsd:element ref="ns3:Owner" minOccurs="0"/>
                <xsd:element ref="ns3:Math_Settings" minOccurs="0"/>
                <xsd:element ref="ns3:DefaultSectionNames" minOccurs="0"/>
                <xsd:element ref="ns3:Templates" minOccurs="0"/>
                <xsd:element ref="ns3:Teachers" minOccurs="0"/>
                <xsd:element ref="ns3:Students" minOccurs="0"/>
                <xsd:element ref="ns3:Student_Groups" minOccurs="0"/>
                <xsd:element ref="ns3:Invited_Teachers" minOccurs="0"/>
                <xsd:element ref="ns3:Invited_Students" minOccurs="0"/>
                <xsd:element ref="ns3:Self_Registration_Enabled" minOccurs="0"/>
                <xsd:element ref="ns3:Has_Teacher_Only_SectionGroup" minOccurs="0"/>
                <xsd:element ref="ns3:Is_Collaboration_Space_Locked" minOccurs="0"/>
                <xsd:element ref="ns3:IsNotebookLocked" minOccurs="0"/>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ffa3662-6d98-402e-8e4d-2274a9b54523" elementFormDefault="qualified">
    <xsd:import namespace="http://schemas.microsoft.com/office/2006/documentManagement/types"/>
    <xsd:import namespace="http://schemas.microsoft.com/office/infopath/2007/PartnerControls"/>
    <xsd:element name="NotebookType" ma:index="8" nillable="true" ma:displayName="Notebook Type" ma:internalName="NotebookType">
      <xsd:simpleType>
        <xsd:restriction base="dms:Text"/>
      </xsd:simpleType>
    </xsd:element>
    <xsd:element name="FolderType" ma:index="9" nillable="true" ma:displayName="Folder Type" ma:internalName="FolderType">
      <xsd:simpleType>
        <xsd:restriction base="dms:Text"/>
      </xsd:simpleType>
    </xsd:element>
    <xsd:element name="CultureName" ma:index="10" nillable="true" ma:displayName="Culture Name" ma:internalName="CultureName">
      <xsd:simpleType>
        <xsd:restriction base="dms:Text"/>
      </xsd:simpleType>
    </xsd:element>
    <xsd:element name="AppVersion" ma:index="11" nillable="true" ma:displayName="App Version" ma:internalName="AppVersion">
      <xsd:simpleType>
        <xsd:restriction base="dms:Text"/>
      </xsd:simpleType>
    </xsd:element>
    <xsd:element name="TeamsChannelId" ma:index="12" nillable="true" ma:displayName="Teams Channel Id" ma:internalName="TeamsChannelId">
      <xsd:simpleType>
        <xsd:restriction base="dms:Text"/>
      </xsd:simpleType>
    </xsd:element>
    <xsd:element name="Owner" ma:index="13"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ath_Settings" ma:index="14" nillable="true" ma:displayName="Math Settings" ma:internalName="Math_Settings">
      <xsd:simpleType>
        <xsd:restriction base="dms:Text"/>
      </xsd:simpleType>
    </xsd:element>
    <xsd:element name="DefaultSectionNames" ma:index="15" nillable="true" ma:displayName="Default Section Names" ma:internalName="DefaultSectionNames">
      <xsd:simpleType>
        <xsd:restriction base="dms:Note">
          <xsd:maxLength value="255"/>
        </xsd:restriction>
      </xsd:simpleType>
    </xsd:element>
    <xsd:element name="Templates" ma:index="16" nillable="true" ma:displayName="Templates" ma:internalName="Templates">
      <xsd:simpleType>
        <xsd:restriction base="dms:Note">
          <xsd:maxLength value="255"/>
        </xsd:restriction>
      </xsd:simpleType>
    </xsd:element>
    <xsd:element name="Teachers" ma:index="17"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18"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19"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Invited_Teachers" ma:index="20" nillable="true" ma:displayName="Invited Teachers" ma:internalName="Invited_Teachers">
      <xsd:simpleType>
        <xsd:restriction base="dms:Note">
          <xsd:maxLength value="255"/>
        </xsd:restriction>
      </xsd:simpleType>
    </xsd:element>
    <xsd:element name="Invited_Students" ma:index="21" nillable="true" ma:displayName="Invited Students" ma:internalName="Invited_Students">
      <xsd:simpleType>
        <xsd:restriction base="dms:Note">
          <xsd:maxLength value="255"/>
        </xsd:restriction>
      </xsd:simpleType>
    </xsd:element>
    <xsd:element name="Self_Registration_Enabled" ma:index="22" nillable="true" ma:displayName="Self Registration Enabled" ma:internalName="Self_Registration_Enabled">
      <xsd:simpleType>
        <xsd:restriction base="dms:Boolean"/>
      </xsd:simpleType>
    </xsd:element>
    <xsd:element name="Has_Teacher_Only_SectionGroup" ma:index="23" nillable="true" ma:displayName="Has Teacher Only SectionGroup" ma:internalName="Has_Teacher_Only_SectionGroup">
      <xsd:simpleType>
        <xsd:restriction base="dms:Boolean"/>
      </xsd:simpleType>
    </xsd:element>
    <xsd:element name="Is_Collaboration_Space_Locked" ma:index="24" nillable="true" ma:displayName="Is Collaboration Space Locked" ma:internalName="Is_Collaboration_Space_Locked">
      <xsd:simpleType>
        <xsd:restriction base="dms:Boolean"/>
      </xsd:simpleType>
    </xsd:element>
    <xsd:element name="IsNotebookLocked" ma:index="25" nillable="true" ma:displayName="Is Notebook Locked" ma:internalName="IsNotebookLocked">
      <xsd:simpleType>
        <xsd:restriction base="dms:Boolean"/>
      </xsd:simpleType>
    </xsd:element>
    <xsd:element name="MediaServiceMetadata" ma:index="26" nillable="true" ma:displayName="MediaServiceMetadata" ma:hidden="true" ma:internalName="MediaServiceMetadata" ma:readOnly="true">
      <xsd:simpleType>
        <xsd:restriction base="dms:Note"/>
      </xsd:simpleType>
    </xsd:element>
    <xsd:element name="MediaServiceFastMetadata" ma:index="27" nillable="true" ma:displayName="MediaServiceFastMetadata" ma:hidden="true" ma:internalName="MediaServiceFastMetadata" ma:readOnly="true">
      <xsd:simpleType>
        <xsd:restriction base="dms:Note"/>
      </xsd:simpleType>
    </xsd:element>
    <xsd:element name="MediaServiceAutoKeyPoints" ma:index="28" nillable="true" ma:displayName="MediaServiceAutoKeyPoints" ma:hidden="true" ma:internalName="MediaServiceAutoKeyPoints" ma:readOnly="true">
      <xsd:simpleType>
        <xsd:restriction base="dms:Note"/>
      </xsd:simpleType>
    </xsd:element>
    <xsd:element name="MediaServiceKeyPoints" ma:index="2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78f9e96-b60c-4dfc-b5b1-4abef10b6007" elementFormDefault="qualified">
    <xsd:import namespace="http://schemas.microsoft.com/office/2006/documentManagement/types"/>
    <xsd:import namespace="http://schemas.microsoft.com/office/infopath/2007/PartnerControls"/>
    <xsd:element name="SharedWithUsers" ma:index="3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1" nillable="true" ma:displayName="Shared With Details" ma:internalName="SharedWithDetails" ma:readOnly="true">
      <xsd:simpleType>
        <xsd:restriction base="dms:Note">
          <xsd:maxLength value="255"/>
        </xsd:restriction>
      </xsd:simpleType>
    </xsd:element>
    <xsd:element name="SharingHintHash" ma:index="3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0815085-E080-4340-A147-AD27C1F93E05}">
  <ds:schemaRefs>
    <ds:schemaRef ds:uri="http://purl.org/dc/terms/"/>
    <ds:schemaRef ds:uri="http://schemas.openxmlformats.org/package/2006/metadata/core-properties"/>
    <ds:schemaRef ds:uri="http://purl.org/dc/dcmitype/"/>
    <ds:schemaRef ds:uri="7ffa3662-6d98-402e-8e4d-2274a9b54523"/>
    <ds:schemaRef ds:uri="http://schemas.microsoft.com/office/2006/documentManagement/types"/>
    <ds:schemaRef ds:uri="d78f9e96-b60c-4dfc-b5b1-4abef10b6007"/>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2CE1B249-EECE-4A09-B447-FF649F8A1CF7}">
  <ds:schemaRefs>
    <ds:schemaRef ds:uri="7ffa3662-6d98-402e-8e4d-2274a9b54523"/>
    <ds:schemaRef ds:uri="d78f9e96-b60c-4dfc-b5b1-4abef10b600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BD7F797-C745-4646-AAD6-270F46D7328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1797</Words>
  <Application>Microsoft Office PowerPoint</Application>
  <PresentationFormat>Custom</PresentationFormat>
  <Paragraphs>133</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Calibri Light</vt:lpstr>
      <vt:lpstr>Encode Sans Normal Black</vt:lpstr>
      <vt:lpstr>Open Sans</vt:lpstr>
      <vt:lpstr>Symbol</vt:lpstr>
      <vt:lpstr>Uni Sans Book</vt:lpstr>
      <vt:lpstr>Office Theme</vt:lpstr>
      <vt:lpstr>Applying plant biology to the development of science education and communication.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Applying plant biology to the development of science education and communication.</dc:title>
  <dc:creator>sean allen</dc:creator>
  <cp:lastModifiedBy>Sean Allen</cp:lastModifiedBy>
  <cp:revision>2</cp:revision>
  <dcterms:created xsi:type="dcterms:W3CDTF">2020-06-12T02:09:07Z</dcterms:created>
  <dcterms:modified xsi:type="dcterms:W3CDTF">2020-06-28T21:26:30Z</dcterms:modified>
</cp:coreProperties>
</file>

<file path=docProps/thumbnail.jpeg>
</file>